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60" r:id="rId6"/>
    <p:sldId id="268" r:id="rId7"/>
    <p:sldId id="2914" r:id="rId8"/>
    <p:sldId id="2920" r:id="rId9"/>
    <p:sldId id="2922" r:id="rId10"/>
    <p:sldId id="2916" r:id="rId11"/>
    <p:sldId id="2917" r:id="rId12"/>
    <p:sldId id="2924" r:id="rId13"/>
    <p:sldId id="2925" r:id="rId14"/>
    <p:sldId id="2926" r:id="rId15"/>
    <p:sldId id="2927" r:id="rId16"/>
    <p:sldId id="2923" r:id="rId17"/>
    <p:sldId id="3270" r:id="rId18"/>
    <p:sldId id="3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D5383-0AFF-48B8-B2F5-DC0499A05C3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576D6-35F6-4B9A-B42E-64EEEBEB5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1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0F129-3399-3E4F-A363-B30F9421BC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0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0F129-3399-3E4F-A363-B30F9421BC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95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364" y="5844081"/>
            <a:ext cx="2260600" cy="5969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481" y="3567758"/>
            <a:ext cx="495300" cy="38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4C1FE2-7FD0-6642-906C-8795EC587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840" y="3461381"/>
            <a:ext cx="9693864" cy="8113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4200" b="0" baseline="0">
                <a:solidFill>
                  <a:schemeClr val="bg1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291AC-6C08-BC40-88E8-F363F1F82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840" y="4136407"/>
            <a:ext cx="9364604" cy="99241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="1" i="0">
                <a:solidFill>
                  <a:schemeClr val="bg1"/>
                </a:solidFill>
                <a:latin typeface="Avenir Medium Oblique"/>
                <a:cs typeface="Avenir Medium Obliq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9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8300"/>
            <a:ext cx="12192000" cy="139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26" y="968330"/>
            <a:ext cx="393700" cy="30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215" y="884668"/>
            <a:ext cx="10149652" cy="722358"/>
          </a:xfrm>
        </p:spPr>
        <p:txBody>
          <a:bodyPr lIns="0" tIns="0" rIns="0" bIns="0" anchor="t" anchorCtr="0">
            <a:normAutofit/>
          </a:bodyPr>
          <a:lstStyle>
            <a:lvl1pPr>
              <a:defRPr sz="3400" b="0" i="0">
                <a:solidFill>
                  <a:schemeClr val="bg1"/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215" y="2117255"/>
            <a:ext cx="10515600" cy="4232745"/>
          </a:xfrm>
        </p:spPr>
        <p:txBody>
          <a:bodyPr lIns="0" tIns="0" rIns="0" bIns="0"/>
          <a:lstStyle>
            <a:lvl1pPr>
              <a:spcAft>
                <a:spcPts val="500"/>
              </a:spcAft>
              <a:buClr>
                <a:srgbClr val="85C13A"/>
              </a:buClr>
              <a:defRPr sz="2500" baseline="0">
                <a:latin typeface="Avenir Light"/>
                <a:cs typeface="Avenir Light"/>
              </a:defRPr>
            </a:lvl1pPr>
            <a:lvl2pPr>
              <a:buClr>
                <a:srgbClr val="85C13A"/>
              </a:buClr>
              <a:defRPr sz="2300">
                <a:latin typeface="Avenir Light"/>
                <a:cs typeface="Avenir Light"/>
              </a:defRPr>
            </a:lvl2pPr>
            <a:lvl3pPr>
              <a:buClr>
                <a:srgbClr val="85C13A"/>
              </a:buClr>
              <a:defRPr>
                <a:latin typeface="Avenir Light"/>
                <a:cs typeface="Avenir Light"/>
              </a:defRPr>
            </a:lvl3pPr>
            <a:lvl4pPr>
              <a:buClr>
                <a:srgbClr val="85C13A"/>
              </a:buClr>
              <a:defRPr>
                <a:latin typeface="Avenir Light"/>
                <a:cs typeface="Avenir Light"/>
              </a:defRPr>
            </a:lvl4pPr>
            <a:lvl5pPr>
              <a:buClr>
                <a:srgbClr val="85C13A"/>
              </a:buClr>
              <a:defRPr>
                <a:latin typeface="Avenir Light"/>
                <a:cs typeface="Avenir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1215" y="6173787"/>
            <a:ext cx="4114800" cy="365125"/>
          </a:xfrm>
        </p:spPr>
        <p:txBody>
          <a:bodyPr lIns="0" tIns="0" rIns="0" bIns="0" anchor="b" anchorCtr="0"/>
          <a:lstStyle>
            <a:lvl1pPr algn="l">
              <a:defRPr>
                <a:latin typeface="Avenir Light"/>
                <a:cs typeface="Avenir Ligh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3615" y="6173787"/>
            <a:ext cx="2743200" cy="365125"/>
          </a:xfrm>
        </p:spPr>
        <p:txBody>
          <a:bodyPr lIns="0" tIns="0" rIns="0" bIns="0" anchor="b" anchorCtr="0"/>
          <a:lstStyle>
            <a:lvl1pPr>
              <a:defRPr>
                <a:latin typeface="Avenir Light"/>
                <a:cs typeface="Avenir Light"/>
              </a:defRPr>
            </a:lvl1pPr>
          </a:lstStyle>
          <a:p>
            <a:fld id="{BFDC997F-2268-2640-8DC9-9AC97B3ECB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364" y="5844081"/>
            <a:ext cx="2260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7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A62C20-B034-FA47-AAC9-58B84238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A8461-8380-E349-AA43-725BC8187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0621-51BB-E445-A366-7CB8A5B76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9A87-9FEA-754A-9DC5-DCC9D76D44C6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90447-F44F-E44D-9DB9-725C1A2C5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1D7E-FDB6-DC4C-8E88-71D4A070B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4321-38D0-4A4E-B923-6C5315760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1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D73C-2870-B4B6-5E4F-16D0DC61A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840" y="2232656"/>
            <a:ext cx="9693864" cy="811368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Talk Mental Health Webinar with Assemblymember Holden</a:t>
            </a:r>
            <a:br>
              <a:rPr lang="en-US" dirty="0"/>
            </a:br>
            <a:r>
              <a:rPr lang="en-US" dirty="0"/>
              <a:t>May 30, 2024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CE5D7-7D35-9C0C-F869-F1333EC0B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Elan Shultz</a:t>
            </a:r>
          </a:p>
          <a:p>
            <a:r>
              <a:rPr lang="en-US" b="0" dirty="0"/>
              <a:t>Chief of Policy and Strategy</a:t>
            </a:r>
          </a:p>
          <a:p>
            <a:r>
              <a:rPr lang="en-US" b="0" dirty="0"/>
              <a:t>Los Angeles County Department of Mental Health</a:t>
            </a:r>
          </a:p>
        </p:txBody>
      </p:sp>
    </p:spTree>
    <p:extLst>
      <p:ext uri="{BB962C8B-B14F-4D97-AF65-F5344CB8AC3E}">
        <p14:creationId xmlns:p14="http://schemas.microsoft.com/office/powerpoint/2010/main" val="369782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43AE-695F-E837-2BF1-14E77207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SB 43 Changes “Grave Disability”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836FD-F356-3A1E-4D0B-385EE6E5D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215" y="1790701"/>
            <a:ext cx="10515600" cy="4559300"/>
          </a:xfrm>
        </p:spPr>
        <p:txBody>
          <a:bodyPr>
            <a:normAutofit/>
          </a:bodyPr>
          <a:lstStyle/>
          <a:p>
            <a:r>
              <a:rPr lang="en-US" sz="2400" dirty="0"/>
              <a:t>Current definition of grave disability: </a:t>
            </a:r>
          </a:p>
          <a:p>
            <a:pPr lvl="1"/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Welfare and Institutions code section 5008 (h)(1) (A) defines the term “gravely disabled” as </a:t>
            </a:r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a condition in which a person, as a result of a mental disorder or chronic alcoholism, is unable to provide for his or her basic personal needs for food, clothing, or shelter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sz="2400" dirty="0"/>
          </a:p>
          <a:p>
            <a:r>
              <a:rPr lang="en-US" sz="2400" dirty="0"/>
              <a:t>New definition of grave disability under SB 43: </a:t>
            </a:r>
          </a:p>
          <a:p>
            <a:pPr lvl="1"/>
            <a:r>
              <a:rPr lang="en-US" sz="2400" dirty="0"/>
              <a:t>A condition in which a person, as a result of a mental health disorder, </a:t>
            </a:r>
            <a:r>
              <a:rPr lang="en-US" sz="2400" dirty="0">
                <a:highlight>
                  <a:srgbClr val="FFFF00"/>
                </a:highlight>
              </a:rPr>
              <a:t>a severe substance use disorder or</a:t>
            </a:r>
            <a:r>
              <a:rPr lang="en-US" sz="2400" dirty="0"/>
              <a:t> a co-occurring mental health disorder and a severe substance use disorder, is unable to provide for their basic personal needs for food, clothing, shelter, </a:t>
            </a:r>
            <a:r>
              <a:rPr lang="en-US" sz="2400" dirty="0">
                <a:highlight>
                  <a:srgbClr val="FFFF00"/>
                </a:highlight>
              </a:rPr>
              <a:t>personal safety or necessary medical care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8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8C715-7BD5-E1C6-02E1-A766C387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Implications of SB 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CDDDF-7C80-289B-708A-8F85126B8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Capacity challenges expected throughout the LPS system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200" dirty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Expectation for more people to be placed on involuntary holds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Expectation for more people to be placed on longer holds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Expectation that lack of capacity for involuntary SUD care will increase strain on LPS settings</a:t>
            </a:r>
          </a:p>
          <a:p>
            <a:pPr lvl="2">
              <a:spcBef>
                <a:spcPts val="600"/>
              </a:spcBef>
            </a:pPr>
            <a:r>
              <a:rPr lang="en-US" sz="2100" dirty="0"/>
              <a:t>There are no facilities that are currently licensed to provide involuntary SUD care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/>
              <a:t>Data does not demonstrate that SUD treatment can be successfully provided on involuntary basis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7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AB118-320A-F071-A31A-3F10A9B2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Court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7DC4B-A56C-E3FA-27C1-DEDEAC44D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/>
                <a:cs typeface="Calibri"/>
              </a:rPr>
              <a:t>CARE was successfully implemented in Los Angeles County on December 1, 2023.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384D81"/>
              </a:buClr>
            </a:pPr>
            <a:r>
              <a:rPr lang="en-US" sz="2800" dirty="0">
                <a:latin typeface="Calibri"/>
                <a:cs typeface="Calibri"/>
              </a:rPr>
              <a:t>Regional offices were established in each of the eight (8) Service Areas.</a:t>
            </a:r>
          </a:p>
          <a:p>
            <a:pPr>
              <a:buClr>
                <a:srgbClr val="384D81"/>
              </a:buClr>
            </a:pPr>
            <a:r>
              <a:rPr lang="en-US" sz="2800" dirty="0">
                <a:latin typeface="Calibri"/>
                <a:cs typeface="Calibri"/>
              </a:rPr>
              <a:t>The CARE process is a voluntary Civil Court proceeding which is collaborative and supportive in its approach.</a:t>
            </a:r>
          </a:p>
          <a:p>
            <a:pPr>
              <a:buClr>
                <a:srgbClr val="384D81"/>
              </a:buClr>
            </a:pPr>
            <a:r>
              <a:rPr lang="en-US" sz="2800" dirty="0">
                <a:latin typeface="Calibri"/>
                <a:cs typeface="Calibri"/>
              </a:rPr>
              <a:t>The court proceedings are held at the Norwalk Courthouse, which also includes a legal self-help center.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5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141D5-CDC0-7666-8C60-E0F692C7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Court Metrics – as of May 20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409DD-3174-F051-6815-6B97CF44B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spcBef>
                <a:spcPts val="20"/>
              </a:spcBef>
              <a:buNone/>
            </a:pPr>
            <a:endParaRPr lang="en-US" sz="8000" b="1" dirty="0">
              <a:latin typeface="Calibri"/>
              <a:cs typeface="Calibri"/>
            </a:endParaRPr>
          </a:p>
          <a:p>
            <a:pPr>
              <a:spcBef>
                <a:spcPts val="20"/>
              </a:spcBef>
              <a:buClr>
                <a:srgbClr val="384D81"/>
              </a:buClr>
            </a:pPr>
            <a:r>
              <a:rPr lang="en-US" sz="9600" dirty="0">
                <a:latin typeface="Calibri"/>
                <a:cs typeface="Calibri"/>
              </a:rPr>
              <a:t>Total petitions filed = 145</a:t>
            </a:r>
          </a:p>
          <a:p>
            <a:pPr lvl="1">
              <a:spcBef>
                <a:spcPts val="20"/>
              </a:spcBef>
              <a:buClr>
                <a:srgbClr val="384D81"/>
              </a:buClr>
            </a:pPr>
            <a:r>
              <a:rPr lang="en-US" sz="9400" dirty="0">
                <a:latin typeface="Calibri"/>
                <a:cs typeface="Calibri"/>
              </a:rPr>
              <a:t>Family Initiated Petitions: 137</a:t>
            </a:r>
          </a:p>
          <a:p>
            <a:pPr lvl="1">
              <a:spcBef>
                <a:spcPts val="20"/>
              </a:spcBef>
              <a:buClr>
                <a:srgbClr val="384D81"/>
              </a:buClr>
            </a:pPr>
            <a:r>
              <a:rPr lang="en-US" sz="9400" dirty="0">
                <a:latin typeface="Calibri"/>
                <a:cs typeface="Calibri"/>
              </a:rPr>
              <a:t>Non-Family Initiated Petitions: 4</a:t>
            </a:r>
          </a:p>
          <a:p>
            <a:pPr lvl="3">
              <a:spcBef>
                <a:spcPts val="20"/>
              </a:spcBef>
              <a:buClr>
                <a:srgbClr val="384D81"/>
              </a:buClr>
              <a:buFont typeface="Wingdings" panose="05000000000000000000" pitchFamily="2" charset="2"/>
              <a:buChar char="Ø"/>
            </a:pPr>
            <a:r>
              <a:rPr lang="en-US" sz="8000" dirty="0">
                <a:latin typeface="Corbel" panose="020B0503020204020204"/>
                <a:cs typeface="Calibri"/>
              </a:rPr>
              <a:t>Prototypes – 1</a:t>
            </a:r>
          </a:p>
          <a:p>
            <a:pPr lvl="3">
              <a:spcBef>
                <a:spcPts val="20"/>
              </a:spcBef>
              <a:buClr>
                <a:srgbClr val="384D81"/>
              </a:buClr>
              <a:buFont typeface="Wingdings" panose="05000000000000000000" pitchFamily="2" charset="2"/>
              <a:buChar char="Ø"/>
            </a:pPr>
            <a:r>
              <a:rPr lang="en-US" sz="8000" dirty="0">
                <a:latin typeface="Corbel" panose="020B0503020204020204"/>
                <a:cs typeface="Calibri"/>
              </a:rPr>
              <a:t>Hope the Mission – 2</a:t>
            </a:r>
          </a:p>
          <a:p>
            <a:pPr lvl="3">
              <a:spcBef>
                <a:spcPts val="20"/>
              </a:spcBef>
              <a:buClr>
                <a:srgbClr val="384D81"/>
              </a:buClr>
              <a:buFont typeface="Wingdings" panose="05000000000000000000" pitchFamily="2" charset="2"/>
              <a:buChar char="Ø"/>
            </a:pPr>
            <a:r>
              <a:rPr lang="en-US" sz="8000" dirty="0">
                <a:latin typeface="Corbel" panose="020B0503020204020204"/>
                <a:cs typeface="Calibri"/>
              </a:rPr>
              <a:t>Tarzana Treatment Center - 1</a:t>
            </a:r>
          </a:p>
          <a:p>
            <a:pPr lvl="1">
              <a:spcBef>
                <a:spcPts val="20"/>
              </a:spcBef>
              <a:buClr>
                <a:srgbClr val="384D81"/>
              </a:buClr>
            </a:pPr>
            <a:r>
              <a:rPr lang="en-US" sz="9400" dirty="0">
                <a:latin typeface="Calibri"/>
                <a:cs typeface="Calibri"/>
              </a:rPr>
              <a:t>DMH Initiated Petitions:  4</a:t>
            </a:r>
            <a:endParaRPr lang="en-US" sz="9400" dirty="0"/>
          </a:p>
          <a:p>
            <a:pPr marL="0" indent="0">
              <a:spcBef>
                <a:spcPts val="20"/>
              </a:spcBef>
              <a:buClr>
                <a:srgbClr val="384D81"/>
              </a:buClr>
              <a:buNone/>
            </a:pPr>
            <a:endParaRPr lang="en-US" sz="9600" b="1" dirty="0">
              <a:latin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en-US" sz="8000" b="1" dirty="0">
              <a:latin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en-US" sz="9600" dirty="0">
                <a:latin typeface="Calibri"/>
                <a:cs typeface="Calibri"/>
              </a:rPr>
              <a:t>Hearings Scheduled to Date:  97</a:t>
            </a:r>
          </a:p>
          <a:p>
            <a:pPr>
              <a:buClr>
                <a:srgbClr val="384D81"/>
              </a:buClr>
            </a:pPr>
            <a:endParaRPr lang="en-US" sz="8000" dirty="0">
              <a:latin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6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030C-9144-1670-1B6C-F6F6D06A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Court Metrics – as of May 20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1564C-353F-EB84-8362-D37875A8B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dirty="0">
                <a:latin typeface="Calibri"/>
                <a:cs typeface="Calibri"/>
              </a:rPr>
              <a:t>Total Petitions Dismissed = 30 (out of 145)</a:t>
            </a:r>
          </a:p>
          <a:p>
            <a:pPr lvl="1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dirty="0">
                <a:latin typeface="Calibri"/>
                <a:cs typeface="Calibri"/>
              </a:rPr>
              <a:t>Incarcerated: 3</a:t>
            </a:r>
          </a:p>
          <a:p>
            <a:pPr lvl="1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dirty="0">
                <a:latin typeface="Calibri"/>
                <a:cs typeface="Calibri"/>
              </a:rPr>
              <a:t>Moved Out of County: 1</a:t>
            </a:r>
          </a:p>
          <a:p>
            <a:pPr lvl="1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dirty="0">
                <a:latin typeface="Calibri"/>
                <a:cs typeface="Calibri"/>
              </a:rPr>
              <a:t>Does not Meet CARE Criteria: 6</a:t>
            </a:r>
          </a:p>
          <a:p>
            <a:pPr lvl="1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dirty="0">
                <a:latin typeface="Calibri"/>
                <a:cs typeface="Calibri"/>
              </a:rPr>
              <a:t>Unable to Locate Client: 1</a:t>
            </a:r>
          </a:p>
          <a:p>
            <a:pPr lvl="1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dirty="0">
                <a:latin typeface="Calibri"/>
                <a:cs typeface="Calibri"/>
              </a:rPr>
              <a:t>Client Already in Treatment: 19</a:t>
            </a:r>
          </a:p>
          <a:p>
            <a:pPr marL="0" indent="0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  <a:buNone/>
            </a:pPr>
            <a:endParaRPr lang="en-US" b="1" dirty="0">
              <a:latin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en-US" dirty="0"/>
              <a:t>Housing Status</a:t>
            </a:r>
          </a:p>
          <a:p>
            <a:pPr lvl="1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sz="2200" dirty="0">
                <a:latin typeface="Calibri"/>
                <a:cs typeface="Calibri"/>
              </a:rPr>
              <a:t>Housed: 94</a:t>
            </a:r>
          </a:p>
          <a:p>
            <a:pPr lvl="1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sz="2200" dirty="0">
                <a:latin typeface="Calibri"/>
                <a:cs typeface="Calibri"/>
              </a:rPr>
              <a:t>Not Housed: 44</a:t>
            </a:r>
          </a:p>
          <a:p>
            <a:pPr lvl="1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sz="2200" dirty="0">
                <a:latin typeface="Calibri"/>
                <a:cs typeface="Calibri"/>
              </a:rPr>
              <a:t>Justice System: 6</a:t>
            </a:r>
          </a:p>
          <a:p>
            <a:pPr lvl="1">
              <a:lnSpc>
                <a:spcPct val="80000"/>
              </a:lnSpc>
              <a:spcBef>
                <a:spcPts val="20"/>
              </a:spcBef>
              <a:buClr>
                <a:srgbClr val="384D81"/>
              </a:buClr>
            </a:pPr>
            <a:r>
              <a:rPr lang="en-US" sz="2200" dirty="0">
                <a:latin typeface="Calibri"/>
                <a:cs typeface="Calibri"/>
              </a:rPr>
              <a:t>Hospital: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50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6112-BD1E-51EF-8AB6-E00C42E9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Court Outcomes – as of May 20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5CE51-FEB3-EBFF-28B5-784A19248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Ten (10) CARE Agreements</a:t>
            </a:r>
          </a:p>
          <a:p>
            <a:pPr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One (1) CARE Plan</a:t>
            </a:r>
          </a:p>
          <a:p>
            <a:pPr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Outreach &amp; Linkage (as of 5/20/2024):</a:t>
            </a:r>
          </a:p>
          <a:p>
            <a:pPr lvl="2">
              <a:spcBef>
                <a:spcPts val="2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/>
                <a:cs typeface="Calibri"/>
              </a:rPr>
              <a:t>Self-help Calls – 61</a:t>
            </a:r>
          </a:p>
          <a:p>
            <a:pPr lvl="2">
              <a:spcBef>
                <a:spcPts val="2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/>
                <a:cs typeface="Calibri"/>
              </a:rPr>
              <a:t>Face to Face Consults at Court – 95</a:t>
            </a:r>
          </a:p>
          <a:p>
            <a:pPr lvl="2">
              <a:spcBef>
                <a:spcPts val="2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/>
                <a:cs typeface="Calibri"/>
              </a:rPr>
              <a:t>Community Contacts – 535</a:t>
            </a:r>
          </a:p>
          <a:p>
            <a:pPr lvl="2">
              <a:spcBef>
                <a:spcPts val="2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Calibri"/>
                <a:cs typeface="Calibri"/>
              </a:rPr>
              <a:t>Some clients referred to FSP, to outpatient clinics, reconnected with family, into hospitals, to the public guardian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FB3C9-1AA1-7046-FF07-A64A767C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– Who to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59700-F7AD-9076-C6E4-127BC65D7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988 = The new crisis hotline number.  Connects caller to trained crisis counselors who can provide immediate support.</a:t>
            </a:r>
          </a:p>
          <a:p>
            <a:r>
              <a:rPr lang="en-US" b="0" i="0" dirty="0">
                <a:effectLst/>
              </a:rPr>
              <a:t>LACDMH’s Help Line is available 24/7 to provide mental health support, resources and referrals at (800) 854-7771 </a:t>
            </a:r>
            <a:r>
              <a:rPr lang="en-US" b="0" i="0">
                <a:effectLst/>
              </a:rPr>
              <a:t>(crisis and non-crisis</a:t>
            </a:r>
            <a:r>
              <a:rPr lang="en-US" b="0" i="0" dirty="0">
                <a:effectLst/>
              </a:rPr>
              <a:t>)</a:t>
            </a:r>
          </a:p>
          <a:p>
            <a:r>
              <a:rPr lang="en-US" dirty="0"/>
              <a:t>For more information about mental health resources:</a:t>
            </a:r>
          </a:p>
          <a:p>
            <a:pPr marL="0" indent="0">
              <a:buNone/>
            </a:pPr>
            <a:r>
              <a:rPr lang="en-US" dirty="0"/>
              <a:t>https://dmh.lacounty.gov/resources</a:t>
            </a:r>
          </a:p>
          <a:p>
            <a:r>
              <a:rPr lang="en-US" dirty="0"/>
              <a:t>For more information about CARE Court:</a:t>
            </a:r>
          </a:p>
          <a:p>
            <a:pPr marL="0" indent="0">
              <a:buNone/>
            </a:pPr>
            <a:r>
              <a:rPr lang="en-US" dirty="0"/>
              <a:t>https://dmh.lacounty.gov/court-programs/care-court/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2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699D-7A19-8D49-4EB4-88C85257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– Who to Call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B39C5D6A-1274-AB52-C4E9-4DE458BA7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99" y="1773237"/>
            <a:ext cx="7153275" cy="4768850"/>
          </a:xfrm>
        </p:spPr>
      </p:pic>
    </p:spTree>
    <p:extLst>
      <p:ext uri="{BB962C8B-B14F-4D97-AF65-F5344CB8AC3E}">
        <p14:creationId xmlns:p14="http://schemas.microsoft.com/office/powerpoint/2010/main" val="1498753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8F1095-089D-796B-7152-653BF05B5582}"/>
              </a:ext>
            </a:extLst>
          </p:cNvPr>
          <p:cNvSpPr txBox="1"/>
          <p:nvPr/>
        </p:nvSpPr>
        <p:spPr>
          <a:xfrm>
            <a:off x="3187609" y="1714228"/>
            <a:ext cx="581215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8000">
                <a:solidFill>
                  <a:schemeClr val="bg1"/>
                </a:solidFill>
                <a:cs typeface="Calibri"/>
              </a:rPr>
              <a:t>Questions?</a:t>
            </a:r>
            <a:endParaRPr lang="en-US" sz="8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1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6B56-78D8-828F-F63B-2B930E3B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DMH – Who We Are and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88CF6-706B-C474-E604-715C4C33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67" y="1941042"/>
            <a:ext cx="10590458" cy="4507383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r>
              <a:rPr lang="en-US" dirty="0"/>
              <a:t>Who we serve: DMH serves </a:t>
            </a:r>
            <a:r>
              <a:rPr lang="en-US" b="1" u="sng" dirty="0"/>
              <a:t>all</a:t>
            </a:r>
            <a:r>
              <a:rPr lang="en-US" dirty="0"/>
              <a:t> residents of Los Angeles County, including residents of all 88 cities*</a:t>
            </a:r>
          </a:p>
          <a:p>
            <a:pPr lvl="1"/>
            <a:r>
              <a:rPr lang="en-US" dirty="0"/>
              <a:t>Populations with unique needs: foster care youth, probation system clients, people experiencing homelessness, school-age youth, justice-involved clients, </a:t>
            </a:r>
            <a:r>
              <a:rPr lang="en-US" dirty="0" err="1"/>
              <a:t>conservatees</a:t>
            </a:r>
            <a:r>
              <a:rPr lang="en-US" dirty="0"/>
              <a:t>, and others</a:t>
            </a:r>
          </a:p>
          <a:p>
            <a:pPr lvl="1"/>
            <a:endParaRPr lang="en-US" dirty="0"/>
          </a:p>
          <a:p>
            <a:r>
              <a:rPr lang="en-US" dirty="0"/>
              <a:t>What we do (services we provide/fund):</a:t>
            </a:r>
          </a:p>
          <a:p>
            <a:pPr lvl="1"/>
            <a:r>
              <a:rPr lang="en-US" dirty="0"/>
              <a:t>Prevention/Early Intervention (</a:t>
            </a:r>
            <a:r>
              <a:rPr lang="en-US" dirty="0" err="1"/>
              <a:t>Promotoras</a:t>
            </a:r>
            <a:r>
              <a:rPr lang="en-US" dirty="0"/>
              <a:t>, school-based services, mental health awareness efforts)</a:t>
            </a:r>
          </a:p>
          <a:p>
            <a:pPr lvl="1"/>
            <a:r>
              <a:rPr lang="en-US" dirty="0"/>
              <a:t>Treatment Services (Outpatient, Inpatient, Crisis Residential, Day Treatment) 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US" dirty="0"/>
          </a:p>
          <a:p>
            <a:pPr lvl="1"/>
            <a:r>
              <a:rPr lang="en-US" dirty="0"/>
              <a:t>Crisis Response (988, Field Intervention Teams - PMRT/MCOT, Urgent Care Centers) </a:t>
            </a:r>
          </a:p>
          <a:p>
            <a:pPr lvl="1"/>
            <a:r>
              <a:rPr lang="en-US" dirty="0"/>
              <a:t>Housing and Supported Employment</a:t>
            </a:r>
          </a:p>
          <a:p>
            <a:pPr lvl="1"/>
            <a:r>
              <a:rPr lang="en-US" dirty="0"/>
              <a:t>Public Guardian services (conservatorship processes)</a:t>
            </a:r>
          </a:p>
          <a:p>
            <a:pPr lvl="1"/>
            <a:endParaRPr lang="en-US" dirty="0"/>
          </a:p>
          <a:p>
            <a:r>
              <a:rPr lang="en-US" dirty="0"/>
              <a:t>How we do it:</a:t>
            </a:r>
          </a:p>
          <a:p>
            <a:pPr lvl="1"/>
            <a:r>
              <a:rPr lang="en-US" dirty="0"/>
              <a:t>Directly operated services (over 4000 department staff, budget of $3.8B, 183 sites)</a:t>
            </a:r>
          </a:p>
          <a:p>
            <a:pPr lvl="1"/>
            <a:r>
              <a:rPr lang="en-US" dirty="0"/>
              <a:t>Contracted services with CBOs (over $2.2B annually in contracted services, over 950 contracted provider sites)</a:t>
            </a:r>
          </a:p>
          <a:p>
            <a:pPr marL="0" indent="0">
              <a:buNone/>
            </a:pPr>
            <a:r>
              <a:rPr lang="en-US" sz="2000" dirty="0"/>
              <a:t>*</a:t>
            </a:r>
            <a:r>
              <a:rPr lang="en-US" sz="2000" i="1" dirty="0"/>
              <a:t> Not including the Tri-cities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27949-C881-CE5C-9932-90C12CD1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97F-2268-2640-8DC9-9AC97B3ECB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07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D4D9-E0D8-CA41-26E2-9CAE6083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DMH – Who We Are and 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21CC-72B6-CC85-A376-0163B5B04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DMH serves as the Medi-Cal Local Mental Health Plan (MHP) for LA County</a:t>
            </a:r>
          </a:p>
          <a:p>
            <a:pPr lvl="1"/>
            <a:r>
              <a:rPr lang="en-US" dirty="0"/>
              <a:t>An MHP is required to provide or arrange for Specialty Mental Health Services for Medi-Cal members in their County</a:t>
            </a:r>
          </a:p>
          <a:p>
            <a:pPr lvl="1"/>
            <a:r>
              <a:rPr lang="en-US" dirty="0"/>
              <a:t>Specialty Mental Health Services are provided to individuals who require a higher level of mental health care and/or have a more severe mental illness</a:t>
            </a:r>
          </a:p>
          <a:p>
            <a:r>
              <a:rPr lang="en-US" dirty="0"/>
              <a:t>Managed Care Plans (MCPs) are required to provide services to Medi-Cal members who do not meet criteria for specialty mental health services (e.g. mild to moderate mental illness)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DMH also allocates MHSA funds throughout the County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F087F-27C7-8E80-419B-A6F323B2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97F-2268-2640-8DC9-9AC97B3ECB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9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1F04C-1EEA-0EC9-8E6B-D0A240E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Changes to MH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2BEF-3EE0-5A5A-AD38-75D7C675C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awareness of importance and how many people are impacted by mental health challenges</a:t>
            </a:r>
          </a:p>
          <a:p>
            <a:r>
              <a:rPr lang="en-US" dirty="0"/>
              <a:t>Increased focus on people experiencing homelessness who are also experiencing mental illness</a:t>
            </a:r>
          </a:p>
          <a:p>
            <a:r>
              <a:rPr lang="en-US" dirty="0"/>
              <a:t>Major legislative and Governor-led initiatives:</a:t>
            </a:r>
          </a:p>
          <a:p>
            <a:pPr lvl="1"/>
            <a:r>
              <a:rPr lang="en-US" dirty="0"/>
              <a:t>SB 43 (expands who can be involuntarily committed)</a:t>
            </a:r>
          </a:p>
          <a:p>
            <a:pPr lvl="1"/>
            <a:r>
              <a:rPr lang="en-US" dirty="0"/>
              <a:t>Prop 1 (new bond funds, major changes to ongoing funding streams)</a:t>
            </a:r>
          </a:p>
          <a:p>
            <a:pPr lvl="1"/>
            <a:r>
              <a:rPr lang="en-US" dirty="0"/>
              <a:t>CARE Act (new civil court process for some people with serious mental illness)</a:t>
            </a:r>
          </a:p>
          <a:p>
            <a:pPr lvl="1"/>
            <a:r>
              <a:rPr lang="en-US" dirty="0"/>
              <a:t>CYBHI, BHBH, BHCIP, BH-CONNECT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0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E5F40-005A-21BD-0F2B-9D509834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15" y="598918"/>
            <a:ext cx="10149652" cy="722358"/>
          </a:xfrm>
        </p:spPr>
        <p:txBody>
          <a:bodyPr>
            <a:normAutofit fontScale="90000"/>
          </a:bodyPr>
          <a:lstStyle/>
          <a:p>
            <a:r>
              <a:rPr lang="en-US" dirty="0"/>
              <a:t>How DMH Serves People Experiencing Homelessness: 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33DBF-2D3F-8D57-24DB-7CFF2A1F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Best practice is to meet clients where they are: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DMH has field-based teams that outreach to PEH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For clients who do not feel comfortable and/or have challenges coming into our clinics for services, we bring services to them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For clients who are not yet ready to accept services but clearly need treatment we provide relentless engagement to offer them services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Clients often have a wide variety of service needs, so we offer holistic programs (often with services partners)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70563-9327-7A50-6198-3964ADE7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97F-2268-2640-8DC9-9AC97B3ECB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0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AF072-C65B-F6A7-FE3C-B384EF77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15" y="644623"/>
            <a:ext cx="10149652" cy="722358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 Programs for People Experiencing Homelessness w/ Severe Mental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1644-9A10-AB54-10A8-0B061160A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32" y="2128280"/>
            <a:ext cx="4657107" cy="4242641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000"/>
              <a:t>Homeless Outreach &amp; Mobile Engagement (HOME)</a:t>
            </a:r>
          </a:p>
          <a:p>
            <a:r>
              <a:rPr lang="en-US" sz="2000"/>
              <a:t>Veterans Peer Access Network (VPAN)</a:t>
            </a:r>
          </a:p>
          <a:p>
            <a:r>
              <a:rPr lang="en-US" sz="2000"/>
              <a:t>Hollywood 2.0</a:t>
            </a:r>
          </a:p>
          <a:p>
            <a:r>
              <a:rPr lang="en-US" sz="2000"/>
              <a:t>Skid Row Concierge</a:t>
            </a:r>
          </a:p>
          <a:p>
            <a:r>
              <a:rPr lang="en-US" sz="2000"/>
              <a:t>Interim Housing Outreach Program (IHOP)</a:t>
            </a:r>
          </a:p>
          <a:p>
            <a:r>
              <a:rPr lang="en-US" sz="2000"/>
              <a:t>Preventing Homelessness and Promoting Health (PH</a:t>
            </a:r>
            <a:r>
              <a:rPr lang="en-US" sz="2000" baseline="30000"/>
              <a:t>2</a:t>
            </a:r>
            <a:r>
              <a:rPr lang="en-US" sz="2000"/>
              <a:t>)</a:t>
            </a: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DDB76-43FE-3377-03A9-1B28BC8A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997F-2268-2640-8DC9-9AC97B3ECB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 descr="Pioneering L.A. program seeks to find and help homeless people with mental  illness - CBS News">
            <a:extLst>
              <a:ext uri="{FF2B5EF4-FFF2-40B4-BE49-F238E27FC236}">
                <a16:creationId xmlns:a16="http://schemas.microsoft.com/office/drawing/2014/main" id="{B7CDA614-B087-DD31-6FBB-A9E583A5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724" y="2128280"/>
            <a:ext cx="4026389" cy="22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57A75C-44EA-6A9A-5AAB-7739DD61F65A}"/>
              </a:ext>
            </a:extLst>
          </p:cNvPr>
          <p:cNvSpPr txBox="1"/>
          <p:nvPr/>
        </p:nvSpPr>
        <p:spPr>
          <a:xfrm>
            <a:off x="7271262" y="4374870"/>
            <a:ext cx="402711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Specialized Program Funding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MHSA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Medi-Cal</a:t>
            </a:r>
          </a:p>
          <a:p>
            <a:pPr marL="742950" lvl="1" indent="-285750">
              <a:buFont typeface="Arial"/>
              <a:buChar char="•"/>
            </a:pPr>
            <a:r>
              <a:rPr lang="en-US">
                <a:cs typeface="Calibri"/>
              </a:rPr>
              <a:t>PATH/SAMHSA</a:t>
            </a:r>
          </a:p>
          <a:p>
            <a:r>
              <a:rPr lang="en-US">
                <a:cs typeface="Calibri"/>
              </a:rPr>
              <a:t>FY 2023-24 Budget $108.4 million</a:t>
            </a:r>
          </a:p>
        </p:txBody>
      </p:sp>
    </p:spTree>
    <p:extLst>
      <p:ext uri="{BB962C8B-B14F-4D97-AF65-F5344CB8AC3E}">
        <p14:creationId xmlns:p14="http://schemas.microsoft.com/office/powerpoint/2010/main" val="178944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3D9C-3A84-7053-12D1-380CB400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215" y="612775"/>
            <a:ext cx="10149652" cy="722358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cs typeface="Arial" panose="020B0604020202020204" pitchFamily="34" charset="0"/>
              </a:rPr>
              <a:t>Proposition 1 Behavioral Health Services Act </a:t>
            </a:r>
            <a:br>
              <a:rPr lang="en-US" dirty="0">
                <a:effectLst/>
                <a:cs typeface="Arial" panose="020B0604020202020204" pitchFamily="34" charset="0"/>
              </a:rPr>
            </a:br>
            <a:r>
              <a:rPr lang="en-US" sz="2400" dirty="0">
                <a:effectLst/>
                <a:cs typeface="Arial" panose="020B0604020202020204" pitchFamily="34" charset="0"/>
              </a:rPr>
              <a:t>(Formerly SB 326)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E36DD-9CD8-BDDA-7139-55029940D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5" y="1619250"/>
            <a:ext cx="10673340" cy="46259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Biggest Changes: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Requires counties to provide new Substance Use Disorder (SUD) services to SUD-only populations, no additional funding will be added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housing category: </a:t>
            </a:r>
            <a:r>
              <a:rPr lang="en-US" sz="2200" b="0" i="0" u="none" strike="noStrike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Includes, but not limited to, rental subsidies, operating subsidies, shared housing, family housing</a:t>
            </a:r>
            <a:r>
              <a:rPr lang="en-US" sz="2200" b="0" i="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​. </a:t>
            </a:r>
            <a:r>
              <a:rPr lang="en-US" sz="2200" dirty="0">
                <a:solidFill>
                  <a:srgbClr val="0E101A"/>
                </a:solidFill>
                <a:latin typeface="Arial" panose="020B0604020202020204" pitchFamily="34" charset="0"/>
              </a:rPr>
              <a:t>Does NOT include mental health services and supports.</a:t>
            </a: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retains more funding and will take on some of the funding for prevention, workforce development that counties now receive funding for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requirement for counties to do much more robust planning, monitoring, reporting.  State must approve counties’ plans for all behavioral health funds.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0E101A"/>
                </a:solidFill>
                <a:latin typeface="Arial"/>
                <a:cs typeface="Arial"/>
              </a:rPr>
              <a:t>Programmatic changes will begin July 1, 2026. Administrative funding for the new community planning process will begin January 2025.</a:t>
            </a:r>
            <a:endParaRPr lang="en-US" sz="2200" dirty="0">
              <a:latin typeface="Arial"/>
              <a:cs typeface="Arial"/>
            </a:endParaRPr>
          </a:p>
          <a:p>
            <a:pPr marL="742950" lvl="1" indent="-28575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Tx/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7833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FA0C2-802A-C01F-D488-5C663841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  <a:t>Estimated BHSA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  <a:t>Expenditure Shifts</a:t>
            </a:r>
            <a:b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58CB7-7E2B-8681-E573-6E91A555157C}"/>
              </a:ext>
            </a:extLst>
          </p:cNvPr>
          <p:cNvSpPr txBox="1"/>
          <p:nvPr/>
        </p:nvSpPr>
        <p:spPr>
          <a:xfrm>
            <a:off x="1085850" y="1784788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86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BHSA Comparison: Estimated Dollar Impact w/ State Share</a:t>
            </a:r>
          </a:p>
        </p:txBody>
      </p:sp>
      <p:graphicFrame>
        <p:nvGraphicFramePr>
          <p:cNvPr id="8" name="Table 7" descr="This chart reflects the current and future allocation and differences per funding category after taking the additional 5% for the State">
            <a:extLst>
              <a:ext uri="{FF2B5EF4-FFF2-40B4-BE49-F238E27FC236}">
                <a16:creationId xmlns:a16="http://schemas.microsoft.com/office/drawing/2014/main" id="{06D84240-AC9D-3086-3771-6BA07E66F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642040"/>
              </p:ext>
            </p:extLst>
          </p:nvPr>
        </p:nvGraphicFramePr>
        <p:xfrm>
          <a:off x="1019175" y="2428318"/>
          <a:ext cx="9925049" cy="4162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661">
                  <a:extLst>
                    <a:ext uri="{9D8B030D-6E8A-4147-A177-3AD203B41FA5}">
                      <a16:colId xmlns:a16="http://schemas.microsoft.com/office/drawing/2014/main" val="3752501602"/>
                    </a:ext>
                  </a:extLst>
                </a:gridCol>
                <a:gridCol w="2126796">
                  <a:extLst>
                    <a:ext uri="{9D8B030D-6E8A-4147-A177-3AD203B41FA5}">
                      <a16:colId xmlns:a16="http://schemas.microsoft.com/office/drawing/2014/main" val="2365983986"/>
                    </a:ext>
                  </a:extLst>
                </a:gridCol>
                <a:gridCol w="2126796">
                  <a:extLst>
                    <a:ext uri="{9D8B030D-6E8A-4147-A177-3AD203B41FA5}">
                      <a16:colId xmlns:a16="http://schemas.microsoft.com/office/drawing/2014/main" val="3602202389"/>
                    </a:ext>
                  </a:extLst>
                </a:gridCol>
                <a:gridCol w="2126796">
                  <a:extLst>
                    <a:ext uri="{9D8B030D-6E8A-4147-A177-3AD203B41FA5}">
                      <a16:colId xmlns:a16="http://schemas.microsoft.com/office/drawing/2014/main" val="3419490132"/>
                    </a:ext>
                  </a:extLst>
                </a:gridCol>
              </a:tblGrid>
              <a:tr h="60921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effectLst/>
                        </a:rPr>
                        <a:t> Category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effectLst/>
                        </a:rPr>
                        <a:t> Current Expenditure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effectLst/>
                        </a:rPr>
                        <a:t> Future Allocation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 Difference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3876656"/>
                  </a:ext>
                </a:extLst>
              </a:tr>
              <a:tr h="41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Full Service Partnerships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$106,806,000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$196,401,000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$89,595,000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176334"/>
                  </a:ext>
                </a:extLst>
              </a:tr>
              <a:tr h="41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Housing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$44,985,000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$161,329,000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$116,344,000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909784"/>
                  </a:ext>
                </a:extLst>
              </a:tr>
              <a:tr h="41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Early Intervention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$21,103,000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$175,288,000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$154,185,000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140744"/>
                  </a:ext>
                </a:extLst>
              </a:tr>
              <a:tr h="41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Other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$176,969,000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                   - 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($176,969,000)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7488507"/>
                  </a:ext>
                </a:extLst>
              </a:tr>
              <a:tr h="41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Core Services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$392,393,000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$168,414,000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($223,979,000)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364445"/>
                  </a:ext>
                </a:extLst>
              </a:tr>
              <a:tr h="41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State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$37,113,000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   $77,937,000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$40,824,000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630619"/>
                  </a:ext>
                </a:extLst>
              </a:tr>
              <a:tr h="418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$779,369,000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$779,369,000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                       -  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282086"/>
                  </a:ext>
                </a:extLst>
              </a:tr>
              <a:tr h="62190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*Based on three-year revenue average FY 20-21 to FY 22-23. Does not reflect shift to prudent reserve or SUD only expenditures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7848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03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7A36-609D-B685-B711-13D66B7E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cs typeface="Arial" panose="020B0604020202020204" pitchFamily="34" charset="0"/>
              </a:rPr>
              <a:t>Prop 1 Bond Funding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41530F9-C228-F640-7B33-EFC0D336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025"/>
            <a:ext cx="10515600" cy="4232275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March 2024, California voters passed Proposition 1, that includes the Behavioral Health Services Act (</a:t>
            </a:r>
            <a:r>
              <a:rPr lang="en-US" sz="1800" b="0" i="0" u="none" strike="noStrike" baseline="0" dirty="0">
                <a:solidFill>
                  <a:srgbClr val="0562C1"/>
                </a:solidFill>
                <a:latin typeface="Calibri" panose="020F0502020204030204" pitchFamily="34" charset="0"/>
              </a:rPr>
              <a:t>Senate Bill 326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 and the Behavioral Health Infrastructure Bond Act (BHIBA) of 2024 (</a:t>
            </a:r>
            <a:r>
              <a:rPr lang="en-US" sz="1800" b="0" i="0" u="none" strike="noStrike" baseline="0" dirty="0">
                <a:solidFill>
                  <a:srgbClr val="0562C1"/>
                </a:solidFill>
                <a:latin typeface="Calibri" panose="020F0502020204030204" pitchFamily="34" charset="0"/>
              </a:rPr>
              <a:t>Assembly Bill 531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), authorizing the State to make additional grant funding available to eligible entities.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BHIBA is a $6.38 billion general obligation bond to develop a wide range of behavioral health treatment, residential care settings, and supportive housing to help provide appropriate care facilities for Californians experiencing mental health conditions and substance use disorders.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E9C29-9AD6-0602-3EC3-4DEFC527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98" y="3751739"/>
            <a:ext cx="8504923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44372"/>
      </p:ext>
    </p:extLst>
  </p:cSld>
  <p:clrMapOvr>
    <a:masterClrMapping/>
  </p:clrMapOvr>
</p:sld>
</file>

<file path=ppt/theme/theme1.xml><?xml version="1.0" encoding="utf-8"?>
<a:theme xmlns:a="http://schemas.openxmlformats.org/drawingml/2006/main" name="DMH Slide Theme2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43BCF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MH Slide Theme2" id="{6B06CFAC-441C-41B3-84A5-21F56E492873}" vid="{027E4D5D-93F8-40A7-9232-551838A394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DMH Slide Theme2</Template>
  <TotalTime>337</TotalTime>
  <Words>1474</Words>
  <Application>Microsoft Office PowerPoint</Application>
  <PresentationFormat>Widescreen</PresentationFormat>
  <Paragraphs>167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Avenir Light</vt:lpstr>
      <vt:lpstr>Avenir Medium Oblique</vt:lpstr>
      <vt:lpstr>Calibri</vt:lpstr>
      <vt:lpstr>Calibri Light</vt:lpstr>
      <vt:lpstr>Corbel</vt:lpstr>
      <vt:lpstr>Courier New</vt:lpstr>
      <vt:lpstr>Google Sans</vt:lpstr>
      <vt:lpstr>Montserrat-Bold</vt:lpstr>
      <vt:lpstr>Wingdings</vt:lpstr>
      <vt:lpstr>DMH Slide Theme2</vt:lpstr>
      <vt:lpstr>Let’s Talk Mental Health Webinar with Assemblymember Holden May 30, 2024 </vt:lpstr>
      <vt:lpstr>DMH – Who We Are and What We Do</vt:lpstr>
      <vt:lpstr>DMH – Who We Are and What We Do</vt:lpstr>
      <vt:lpstr>Recent Changes to MH Field</vt:lpstr>
      <vt:lpstr>How DMH Serves People Experiencing Homelessness: Our Approach</vt:lpstr>
      <vt:lpstr>Special Programs for People Experiencing Homelessness w/ Severe Mental Illness</vt:lpstr>
      <vt:lpstr>Proposition 1 Behavioral Health Services Act  (Formerly SB 326)</vt:lpstr>
      <vt:lpstr>Estimated BHSA Expenditure Shifts </vt:lpstr>
      <vt:lpstr>Prop 1 Bond Funding</vt:lpstr>
      <vt:lpstr>SB 43 Changes “Grave Disability”</vt:lpstr>
      <vt:lpstr>Implications of SB 43</vt:lpstr>
      <vt:lpstr>CARE Court </vt:lpstr>
      <vt:lpstr>CARE Court Metrics – as of May 20th, 2024</vt:lpstr>
      <vt:lpstr>CARE Court Metrics – as of May 20th, 2024</vt:lpstr>
      <vt:lpstr>CARE Court Outcomes – as of May 20th, 2024</vt:lpstr>
      <vt:lpstr>Resources – Who to Call</vt:lpstr>
      <vt:lpstr>Resources – Who to Call</vt:lpstr>
      <vt:lpstr>PowerPoint Presentation</vt:lpstr>
    </vt:vector>
  </TitlesOfParts>
  <Company>LA County DMH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Kibby</dc:creator>
  <cp:lastModifiedBy>Elan Shultz</cp:lastModifiedBy>
  <cp:revision>33</cp:revision>
  <dcterms:created xsi:type="dcterms:W3CDTF">2023-09-12T21:46:30Z</dcterms:created>
  <dcterms:modified xsi:type="dcterms:W3CDTF">2024-05-30T22:28:59Z</dcterms:modified>
</cp:coreProperties>
</file>