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8" r:id="rId4"/>
  </p:sldMasterIdLst>
  <p:notesMasterIdLst>
    <p:notesMasterId r:id="rId20"/>
  </p:notesMasterIdLst>
  <p:sldIdLst>
    <p:sldId id="256" r:id="rId5"/>
    <p:sldId id="312" r:id="rId6"/>
    <p:sldId id="262" r:id="rId7"/>
    <p:sldId id="300" r:id="rId8"/>
    <p:sldId id="301" r:id="rId9"/>
    <p:sldId id="322" r:id="rId10"/>
    <p:sldId id="323" r:id="rId11"/>
    <p:sldId id="349" r:id="rId12"/>
    <p:sldId id="348" r:id="rId13"/>
    <p:sldId id="350" r:id="rId14"/>
    <p:sldId id="335" r:id="rId15"/>
    <p:sldId id="352" r:id="rId16"/>
    <p:sldId id="353" r:id="rId17"/>
    <p:sldId id="351" r:id="rId18"/>
    <p:sldId id="334"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leen" initials="C" lastIdx="24" clrIdx="0">
    <p:extLst>
      <p:ext uri="{19B8F6BF-5375-455C-9EA6-DF929625EA0E}">
        <p15:presenceInfo xmlns:p15="http://schemas.microsoft.com/office/powerpoint/2012/main" userId="S::crosso@nami.org::5b4aba86-73a8-4dbf-9721-e279f1cc97d6" providerId="AD"/>
      </p:ext>
    </p:extLst>
  </p:cmAuthor>
  <p:cmAuthor id="2" name="Luna Greenstein" initials="LG" lastIdx="10" clrIdx="1">
    <p:extLst>
      <p:ext uri="{19B8F6BF-5375-455C-9EA6-DF929625EA0E}">
        <p15:presenceInfo xmlns:p15="http://schemas.microsoft.com/office/powerpoint/2012/main" userId="S::lgreenstein@nami.org::edb9318b-7d4a-406d-9250-1b5907509f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499C"/>
    <a:srgbClr val="77BD42"/>
    <a:srgbClr val="027CC8"/>
    <a:srgbClr val="00B8CE"/>
    <a:srgbClr val="0191A7"/>
    <a:srgbClr val="028EA6"/>
    <a:srgbClr val="0386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27" autoAdjust="0"/>
    <p:restoredTop sz="93352" autoAdjust="0"/>
  </p:normalViewPr>
  <p:slideViewPr>
    <p:cSldViewPr snapToGrid="0" snapToObjects="1">
      <p:cViewPr varScale="1">
        <p:scale>
          <a:sx n="103" d="100"/>
          <a:sy n="103" d="100"/>
        </p:scale>
        <p:origin x="71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17C8B0-373A-4656-83E1-84A00E109006}" type="datetimeFigureOut">
              <a:rPr lang="en-US" smtClean="0"/>
              <a:t>5/29/2024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CFF2E7-DD00-497E-B378-B758730926D0}" type="slidenum">
              <a:rPr lang="en-US" smtClean="0"/>
              <a:t>‹#›</a:t>
            </a:fld>
            <a:endParaRPr lang="en-US" dirty="0"/>
          </a:p>
        </p:txBody>
      </p:sp>
    </p:spTree>
    <p:extLst>
      <p:ext uri="{BB962C8B-B14F-4D97-AF65-F5344CB8AC3E}">
        <p14:creationId xmlns:p14="http://schemas.microsoft.com/office/powerpoint/2010/main" val="3477022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CFF2E7-DD00-497E-B378-B758730926D0}" type="slidenum">
              <a:rPr lang="en-US" smtClean="0"/>
              <a:t>4</a:t>
            </a:fld>
            <a:endParaRPr lang="en-US" dirty="0"/>
          </a:p>
        </p:txBody>
      </p:sp>
    </p:spTree>
    <p:extLst>
      <p:ext uri="{BB962C8B-B14F-4D97-AF65-F5344CB8AC3E}">
        <p14:creationId xmlns:p14="http://schemas.microsoft.com/office/powerpoint/2010/main" val="2778153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CFF2E7-DD00-497E-B378-B758730926D0}" type="slidenum">
              <a:rPr lang="en-US" smtClean="0"/>
              <a:t>5</a:t>
            </a:fld>
            <a:endParaRPr lang="en-US" dirty="0"/>
          </a:p>
        </p:txBody>
      </p:sp>
    </p:spTree>
    <p:extLst>
      <p:ext uri="{BB962C8B-B14F-4D97-AF65-F5344CB8AC3E}">
        <p14:creationId xmlns:p14="http://schemas.microsoft.com/office/powerpoint/2010/main" val="783164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CFF2E7-DD00-497E-B378-B758730926D0}" type="slidenum">
              <a:rPr lang="en-US" smtClean="0"/>
              <a:t>10</a:t>
            </a:fld>
            <a:endParaRPr lang="en-US" dirty="0"/>
          </a:p>
        </p:txBody>
      </p:sp>
    </p:spTree>
    <p:extLst>
      <p:ext uri="{BB962C8B-B14F-4D97-AF65-F5344CB8AC3E}">
        <p14:creationId xmlns:p14="http://schemas.microsoft.com/office/powerpoint/2010/main" val="363078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CFF2E7-DD00-497E-B378-B758730926D0}" type="slidenum">
              <a:rPr lang="en-US" smtClean="0"/>
              <a:t>11</a:t>
            </a:fld>
            <a:endParaRPr lang="en-US" dirty="0"/>
          </a:p>
        </p:txBody>
      </p:sp>
    </p:spTree>
    <p:extLst>
      <p:ext uri="{BB962C8B-B14F-4D97-AF65-F5344CB8AC3E}">
        <p14:creationId xmlns:p14="http://schemas.microsoft.com/office/powerpoint/2010/main" val="3728419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CFF2E7-DD00-497E-B378-B758730926D0}" type="slidenum">
              <a:rPr lang="en-US" smtClean="0"/>
              <a:t>12</a:t>
            </a:fld>
            <a:endParaRPr lang="en-US" dirty="0"/>
          </a:p>
        </p:txBody>
      </p:sp>
    </p:spTree>
    <p:extLst>
      <p:ext uri="{BB962C8B-B14F-4D97-AF65-F5344CB8AC3E}">
        <p14:creationId xmlns:p14="http://schemas.microsoft.com/office/powerpoint/2010/main" val="3712115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CFF2E7-DD00-497E-B378-B758730926D0}" type="slidenum">
              <a:rPr lang="en-US" smtClean="0"/>
              <a:t>13</a:t>
            </a:fld>
            <a:endParaRPr lang="en-US" dirty="0"/>
          </a:p>
        </p:txBody>
      </p:sp>
    </p:spTree>
    <p:extLst>
      <p:ext uri="{BB962C8B-B14F-4D97-AF65-F5344CB8AC3E}">
        <p14:creationId xmlns:p14="http://schemas.microsoft.com/office/powerpoint/2010/main" val="4165814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CFF2E7-DD00-497E-B378-B758730926D0}" type="slidenum">
              <a:rPr lang="en-US" smtClean="0"/>
              <a:t>14</a:t>
            </a:fld>
            <a:endParaRPr lang="en-US" dirty="0"/>
          </a:p>
        </p:txBody>
      </p:sp>
    </p:spTree>
    <p:extLst>
      <p:ext uri="{BB962C8B-B14F-4D97-AF65-F5344CB8AC3E}">
        <p14:creationId xmlns:p14="http://schemas.microsoft.com/office/powerpoint/2010/main" val="4090498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b="1" i="0">
                <a:latin typeface="Proxima Nova Semibold" panose="02000506030000020004"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1108075" y="4751456"/>
            <a:ext cx="1797050" cy="273844"/>
          </a:xfrm>
        </p:spPr>
        <p:txBody>
          <a:bodyPr/>
          <a:lstStyle/>
          <a:p>
            <a:fld id="{63DAD865-C4C7-4747-9850-5DF5A9D7FD61}" type="datetime1">
              <a:rPr lang="en-US" smtClean="0"/>
              <a:t>5/29/2024</a:t>
            </a:fld>
            <a:endParaRPr lang="en-US" dirty="0"/>
          </a:p>
        </p:txBody>
      </p:sp>
      <p:sp>
        <p:nvSpPr>
          <p:cNvPr id="5" name="Footer Placeholder 4"/>
          <p:cNvSpPr>
            <a:spLocks noGrp="1"/>
          </p:cNvSpPr>
          <p:nvPr>
            <p:ph type="ftr" sz="quarter" idx="11"/>
          </p:nvPr>
        </p:nvSpPr>
        <p:spPr>
          <a:xfrm>
            <a:off x="3295649" y="4751456"/>
            <a:ext cx="2695575" cy="273844"/>
          </a:xfrm>
        </p:spPr>
        <p:txBody>
          <a:bodyPr/>
          <a:lstStyle/>
          <a:p>
            <a:r>
              <a:rPr lang="en-US" dirty="0"/>
              <a:t>NAMI National Overview</a:t>
            </a:r>
          </a:p>
        </p:txBody>
      </p:sp>
      <p:sp>
        <p:nvSpPr>
          <p:cNvPr id="6" name="Slide Number Placeholder 5"/>
          <p:cNvSpPr>
            <a:spLocks noGrp="1"/>
          </p:cNvSpPr>
          <p:nvPr>
            <p:ph type="sldNum" sz="quarter" idx="12"/>
          </p:nvPr>
        </p:nvSpPr>
        <p:spPr>
          <a:xfrm>
            <a:off x="6251575" y="4751456"/>
            <a:ext cx="1797050" cy="273844"/>
          </a:xfrm>
        </p:spPr>
        <p:txBody>
          <a:bodyPr/>
          <a:lstStyle/>
          <a:p>
            <a:fld id="{F8055B2D-3FD9-2E48-99D0-C732FBD75709}"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99C"/>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499C"/>
                </a:solidFill>
              </a:defRPr>
            </a:lvl1pPr>
            <a:lvl2pPr>
              <a:defRPr>
                <a:solidFill>
                  <a:srgbClr val="00499C"/>
                </a:solidFill>
              </a:defRPr>
            </a:lvl2pPr>
            <a:lvl3pPr>
              <a:defRPr>
                <a:solidFill>
                  <a:srgbClr val="00499C"/>
                </a:solidFill>
              </a:defRPr>
            </a:lvl3pPr>
            <a:lvl4pPr>
              <a:defRPr>
                <a:solidFill>
                  <a:srgbClr val="00499C"/>
                </a:solidFill>
              </a:defRPr>
            </a:lvl4pPr>
            <a:lvl5pPr>
              <a:defRPr>
                <a:solidFill>
                  <a:srgbClr val="00499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rgbClr val="00499C"/>
                </a:solidFill>
              </a:defRPr>
            </a:lvl1pPr>
          </a:lstStyle>
          <a:p>
            <a:fld id="{FD6FDB1A-8C68-4325-BDFD-2123B3A7DA8E}" type="datetime1">
              <a:rPr lang="en-US" smtClean="0"/>
              <a:t>5/29/2024</a:t>
            </a:fld>
            <a:endParaRPr lang="en-US" dirty="0"/>
          </a:p>
        </p:txBody>
      </p:sp>
      <p:sp>
        <p:nvSpPr>
          <p:cNvPr id="5" name="Footer Placeholder 4"/>
          <p:cNvSpPr>
            <a:spLocks noGrp="1"/>
          </p:cNvSpPr>
          <p:nvPr>
            <p:ph type="ftr" sz="quarter" idx="11"/>
          </p:nvPr>
        </p:nvSpPr>
        <p:spPr/>
        <p:txBody>
          <a:bodyPr/>
          <a:lstStyle>
            <a:lvl1pPr>
              <a:defRPr>
                <a:solidFill>
                  <a:srgbClr val="00499C"/>
                </a:solidFill>
              </a:defRPr>
            </a:lvl1pPr>
          </a:lstStyle>
          <a:p>
            <a:r>
              <a:rPr lang="en-US" dirty="0"/>
              <a:t>NAMI National Overview</a:t>
            </a:r>
          </a:p>
        </p:txBody>
      </p:sp>
      <p:sp>
        <p:nvSpPr>
          <p:cNvPr id="6" name="Slide Number Placeholder 5"/>
          <p:cNvSpPr>
            <a:spLocks noGrp="1"/>
          </p:cNvSpPr>
          <p:nvPr>
            <p:ph type="sldNum" sz="quarter" idx="12"/>
          </p:nvPr>
        </p:nvSpPr>
        <p:spPr/>
        <p:txBody>
          <a:bodyPr/>
          <a:lstStyle>
            <a:lvl1pPr>
              <a:defRPr>
                <a:solidFill>
                  <a:srgbClr val="00499C"/>
                </a:solidFill>
              </a:defRPr>
            </a:lvl1pPr>
          </a:lstStyle>
          <a:p>
            <a:fld id="{F8055B2D-3FD9-2E48-99D0-C732FBD75709}" type="slidenum">
              <a:rPr lang="en-US" smtClean="0"/>
              <a:pPr/>
              <a:t>‹#›</a:t>
            </a:fld>
            <a:endParaRPr lang="en-US" dirty="0"/>
          </a:p>
        </p:txBody>
      </p:sp>
    </p:spTree>
    <p:extLst>
      <p:ext uri="{BB962C8B-B14F-4D97-AF65-F5344CB8AC3E}">
        <p14:creationId xmlns:p14="http://schemas.microsoft.com/office/powerpoint/2010/main" val="338384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18200"/>
            <a:ext cx="3886200" cy="994172"/>
          </a:xfrm>
        </p:spPr>
        <p:txBody>
          <a:bodyPr/>
          <a:lstStyle/>
          <a:p>
            <a:r>
              <a:rPr lang="en-US" dirty="0"/>
              <a:t>Click to edit Master title style</a:t>
            </a:r>
          </a:p>
        </p:txBody>
      </p:sp>
      <p:sp>
        <p:nvSpPr>
          <p:cNvPr id="3" name="Content Placeholder 2"/>
          <p:cNvSpPr>
            <a:spLocks noGrp="1"/>
          </p:cNvSpPr>
          <p:nvPr>
            <p:ph sz="half" idx="1"/>
          </p:nvPr>
        </p:nvSpPr>
        <p:spPr>
          <a:xfrm>
            <a:off x="628650" y="1221655"/>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221655"/>
            <a:ext cx="3886200" cy="3263504"/>
          </a:xfrm>
        </p:spPr>
        <p:txBody>
          <a:bodyPr/>
          <a:lstStyle>
            <a:lvl1pPr>
              <a:defRPr>
                <a:solidFill>
                  <a:srgbClr val="00499C"/>
                </a:solidFill>
              </a:defRPr>
            </a:lvl1pPr>
            <a:lvl2pPr>
              <a:defRPr>
                <a:solidFill>
                  <a:srgbClr val="00499C"/>
                </a:solidFill>
              </a:defRPr>
            </a:lvl2pPr>
            <a:lvl3pPr>
              <a:defRPr>
                <a:solidFill>
                  <a:srgbClr val="00499C"/>
                </a:solidFill>
              </a:defRPr>
            </a:lvl3pPr>
            <a:lvl4pPr>
              <a:defRPr>
                <a:solidFill>
                  <a:srgbClr val="00499C"/>
                </a:solidFill>
              </a:defRPr>
            </a:lvl4pPr>
            <a:lvl5pPr>
              <a:defRPr>
                <a:solidFill>
                  <a:srgbClr val="00499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BCD502-3D94-4FFD-9D57-AB4D64938860}" type="datetime1">
              <a:rPr lang="en-US" smtClean="0"/>
              <a:t>5/29/2024</a:t>
            </a:fld>
            <a:endParaRPr lang="en-US" dirty="0"/>
          </a:p>
        </p:txBody>
      </p:sp>
      <p:sp>
        <p:nvSpPr>
          <p:cNvPr id="6" name="Footer Placeholder 5"/>
          <p:cNvSpPr>
            <a:spLocks noGrp="1"/>
          </p:cNvSpPr>
          <p:nvPr>
            <p:ph type="ftr" sz="quarter" idx="11"/>
          </p:nvPr>
        </p:nvSpPr>
        <p:spPr>
          <a:xfrm>
            <a:off x="2425701" y="4751456"/>
            <a:ext cx="2146300" cy="273844"/>
          </a:xfrm>
        </p:spPr>
        <p:txBody>
          <a:bodyPr/>
          <a:lstStyle/>
          <a:p>
            <a:r>
              <a:rPr lang="en-US" dirty="0"/>
              <a:t>NAMI National Overview</a:t>
            </a:r>
          </a:p>
        </p:txBody>
      </p:sp>
      <p:sp>
        <p:nvSpPr>
          <p:cNvPr id="7" name="Slide Number Placeholder 6"/>
          <p:cNvSpPr>
            <a:spLocks noGrp="1"/>
          </p:cNvSpPr>
          <p:nvPr>
            <p:ph type="sldNum" sz="quarter" idx="12"/>
          </p:nvPr>
        </p:nvSpPr>
        <p:spPr>
          <a:xfrm>
            <a:off x="6718300" y="4751456"/>
            <a:ext cx="1797050" cy="273844"/>
          </a:xfrm>
        </p:spPr>
        <p:txBody>
          <a:bodyPr/>
          <a:lstStyle>
            <a:lvl1pPr>
              <a:defRPr>
                <a:solidFill>
                  <a:srgbClr val="00499C"/>
                </a:solidFill>
              </a:defRPr>
            </a:lvl1pPr>
          </a:lstStyle>
          <a:p>
            <a:fld id="{F8055B2D-3FD9-2E48-99D0-C732FBD7570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6756"/>
            <a:ext cx="7886700" cy="994172"/>
          </a:xfrm>
        </p:spPr>
        <p:txBody>
          <a:bodyPr/>
          <a:lstStyle>
            <a:lvl1pPr>
              <a:defRPr>
                <a:solidFill>
                  <a:srgbClr val="00499C"/>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103784"/>
            <a:ext cx="3868340" cy="617934"/>
          </a:xfrm>
        </p:spPr>
        <p:txBody>
          <a:bodyPr anchor="b"/>
          <a:lstStyle>
            <a:lvl1pPr marL="0" indent="0">
              <a:buNone/>
              <a:defRPr sz="1800" b="1">
                <a:solidFill>
                  <a:srgbClr val="00499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721718"/>
            <a:ext cx="3868340" cy="276344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103784"/>
            <a:ext cx="3887391" cy="617934"/>
          </a:xfrm>
        </p:spPr>
        <p:txBody>
          <a:bodyPr anchor="b"/>
          <a:lstStyle>
            <a:lvl1pPr marL="0" indent="0">
              <a:buNone/>
              <a:defRPr sz="1800" b="1">
                <a:solidFill>
                  <a:srgbClr val="00499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721718"/>
            <a:ext cx="3887391" cy="276344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24C809-C295-4539-A8F6-4E3497C2E85B}" type="datetime1">
              <a:rPr lang="en-US" smtClean="0"/>
              <a:t>5/29/2024</a:t>
            </a:fld>
            <a:endParaRPr lang="en-US" dirty="0"/>
          </a:p>
        </p:txBody>
      </p:sp>
      <p:sp>
        <p:nvSpPr>
          <p:cNvPr id="8" name="Footer Placeholder 7"/>
          <p:cNvSpPr>
            <a:spLocks noGrp="1"/>
          </p:cNvSpPr>
          <p:nvPr>
            <p:ph type="ftr" sz="quarter" idx="11"/>
          </p:nvPr>
        </p:nvSpPr>
        <p:spPr/>
        <p:txBody>
          <a:bodyPr/>
          <a:lstStyle/>
          <a:p>
            <a:r>
              <a:rPr lang="en-US" dirty="0"/>
              <a:t>NAMI National Overview</a:t>
            </a:r>
          </a:p>
        </p:txBody>
      </p:sp>
      <p:sp>
        <p:nvSpPr>
          <p:cNvPr id="9" name="Slide Number Placeholder 8"/>
          <p:cNvSpPr>
            <a:spLocks noGrp="1"/>
          </p:cNvSpPr>
          <p:nvPr>
            <p:ph type="sldNum" sz="quarter" idx="12"/>
          </p:nvPr>
        </p:nvSpPr>
        <p:spPr/>
        <p:txBody>
          <a:bodyPr/>
          <a:lstStyle/>
          <a:p>
            <a:fld id="{F8055B2D-3FD9-2E48-99D0-C732FBD75709}"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BD7DE2-B0EF-4981-A1C7-636C8A3805CE}" type="datetime1">
              <a:rPr lang="en-US" smtClean="0"/>
              <a:t>5/29/2024</a:t>
            </a:fld>
            <a:endParaRPr lang="en-US" dirty="0"/>
          </a:p>
        </p:txBody>
      </p:sp>
      <p:sp>
        <p:nvSpPr>
          <p:cNvPr id="4" name="Footer Placeholder 3"/>
          <p:cNvSpPr>
            <a:spLocks noGrp="1"/>
          </p:cNvSpPr>
          <p:nvPr>
            <p:ph type="ftr" sz="quarter" idx="11"/>
          </p:nvPr>
        </p:nvSpPr>
        <p:spPr/>
        <p:txBody>
          <a:bodyPr/>
          <a:lstStyle/>
          <a:p>
            <a:r>
              <a:rPr lang="en-US" dirty="0"/>
              <a:t>NAMI National Overview</a:t>
            </a:r>
          </a:p>
        </p:txBody>
      </p:sp>
      <p:sp>
        <p:nvSpPr>
          <p:cNvPr id="5" name="Slide Number Placeholder 4"/>
          <p:cNvSpPr>
            <a:spLocks noGrp="1"/>
          </p:cNvSpPr>
          <p:nvPr>
            <p:ph type="sldNum" sz="quarter" idx="12"/>
          </p:nvPr>
        </p:nvSpPr>
        <p:spPr/>
        <p:txBody>
          <a:bodyPr/>
          <a:lstStyle/>
          <a:p>
            <a:fld id="{F8055B2D-3FD9-2E48-99D0-C732FBD75709}"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6D10D3-6A7E-490F-96F3-29E8A6C15770}" type="datetime1">
              <a:rPr lang="en-US" smtClean="0"/>
              <a:t>5/29/2024</a:t>
            </a:fld>
            <a:endParaRPr lang="en-US" dirty="0"/>
          </a:p>
        </p:txBody>
      </p:sp>
      <p:sp>
        <p:nvSpPr>
          <p:cNvPr id="3" name="Footer Placeholder 2"/>
          <p:cNvSpPr>
            <a:spLocks noGrp="1"/>
          </p:cNvSpPr>
          <p:nvPr>
            <p:ph type="ftr" sz="quarter" idx="11"/>
          </p:nvPr>
        </p:nvSpPr>
        <p:spPr/>
        <p:txBody>
          <a:bodyPr/>
          <a:lstStyle/>
          <a:p>
            <a:r>
              <a:rPr lang="en-US" dirty="0"/>
              <a:t>NAMI National Overview</a:t>
            </a:r>
          </a:p>
        </p:txBody>
      </p:sp>
      <p:sp>
        <p:nvSpPr>
          <p:cNvPr id="4" name="Slide Number Placeholder 3"/>
          <p:cNvSpPr>
            <a:spLocks noGrp="1"/>
          </p:cNvSpPr>
          <p:nvPr>
            <p:ph type="sldNum" sz="quarter" idx="12"/>
          </p:nvPr>
        </p:nvSpPr>
        <p:spPr/>
        <p:txBody>
          <a:bodyPr/>
          <a:lstStyle/>
          <a:p>
            <a:fld id="{F8055B2D-3FD9-2E48-99D0-C732FBD75709}"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FF36E5-4532-4296-9421-0D10EFC779EF}" type="datetime1">
              <a:rPr lang="en-US" smtClean="0"/>
              <a:t>5/29/2024</a:t>
            </a:fld>
            <a:endParaRPr lang="en-US" dirty="0"/>
          </a:p>
        </p:txBody>
      </p:sp>
      <p:sp>
        <p:nvSpPr>
          <p:cNvPr id="3" name="Footer Placeholder 2"/>
          <p:cNvSpPr>
            <a:spLocks noGrp="1"/>
          </p:cNvSpPr>
          <p:nvPr>
            <p:ph type="ftr" sz="quarter" idx="11"/>
          </p:nvPr>
        </p:nvSpPr>
        <p:spPr/>
        <p:txBody>
          <a:bodyPr/>
          <a:lstStyle/>
          <a:p>
            <a:r>
              <a:rPr lang="en-US" dirty="0"/>
              <a:t>NAMI National Overview</a:t>
            </a:r>
          </a:p>
        </p:txBody>
      </p:sp>
      <p:sp>
        <p:nvSpPr>
          <p:cNvPr id="4" name="Slide Number Placeholder 3"/>
          <p:cNvSpPr>
            <a:spLocks noGrp="1"/>
          </p:cNvSpPr>
          <p:nvPr>
            <p:ph type="sldNum" sz="quarter" idx="12"/>
          </p:nvPr>
        </p:nvSpPr>
        <p:spPr/>
        <p:txBody>
          <a:bodyPr/>
          <a:lstStyle/>
          <a:p>
            <a:fld id="{F8055B2D-3FD9-2E48-99D0-C732FBD75709}" type="slidenum">
              <a:rPr lang="en-US" smtClean="0"/>
              <a:t>‹#›</a:t>
            </a:fld>
            <a:endParaRPr lang="en-US" dirty="0"/>
          </a:p>
        </p:txBody>
      </p:sp>
    </p:spTree>
    <p:extLst>
      <p:ext uri="{BB962C8B-B14F-4D97-AF65-F5344CB8AC3E}">
        <p14:creationId xmlns:p14="http://schemas.microsoft.com/office/powerpoint/2010/main" val="2201941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3F089B8-EE5A-4D52-A02C-E325B1DD749D}" type="datetime1">
              <a:rPr lang="en-US" smtClean="0"/>
              <a:t>5/29/2024</a:t>
            </a:fld>
            <a:endParaRPr lang="en-US" dirty="0"/>
          </a:p>
        </p:txBody>
      </p:sp>
      <p:sp>
        <p:nvSpPr>
          <p:cNvPr id="6" name="Footer Placeholder 5"/>
          <p:cNvSpPr>
            <a:spLocks noGrp="1"/>
          </p:cNvSpPr>
          <p:nvPr>
            <p:ph type="ftr" sz="quarter" idx="11"/>
          </p:nvPr>
        </p:nvSpPr>
        <p:spPr/>
        <p:txBody>
          <a:bodyPr/>
          <a:lstStyle/>
          <a:p>
            <a:r>
              <a:rPr lang="en-US" dirty="0"/>
              <a:t>NAMI National Overview</a:t>
            </a:r>
          </a:p>
        </p:txBody>
      </p:sp>
      <p:sp>
        <p:nvSpPr>
          <p:cNvPr id="7" name="Slide Number Placeholder 6"/>
          <p:cNvSpPr>
            <a:spLocks noGrp="1"/>
          </p:cNvSpPr>
          <p:nvPr>
            <p:ph type="sldNum" sz="quarter" idx="12"/>
          </p:nvPr>
        </p:nvSpPr>
        <p:spPr/>
        <p:txBody>
          <a:bodyPr/>
          <a:lstStyle/>
          <a:p>
            <a:fld id="{F8055B2D-3FD9-2E48-99D0-C732FBD75709}" type="slidenum">
              <a:rPr lang="en-US" smtClean="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0480C89-4326-427A-AFC3-045D6D5492CB}" type="datetime1">
              <a:rPr lang="en-US" smtClean="0"/>
              <a:t>5/29/2024</a:t>
            </a:fld>
            <a:endParaRPr lang="en-US" dirty="0"/>
          </a:p>
        </p:txBody>
      </p:sp>
      <p:sp>
        <p:nvSpPr>
          <p:cNvPr id="6" name="Footer Placeholder 5"/>
          <p:cNvSpPr>
            <a:spLocks noGrp="1"/>
          </p:cNvSpPr>
          <p:nvPr>
            <p:ph type="ftr" sz="quarter" idx="11"/>
          </p:nvPr>
        </p:nvSpPr>
        <p:spPr/>
        <p:txBody>
          <a:bodyPr/>
          <a:lstStyle/>
          <a:p>
            <a:r>
              <a:rPr lang="en-US" dirty="0"/>
              <a:t>NAMI National Overview</a:t>
            </a:r>
          </a:p>
        </p:txBody>
      </p:sp>
      <p:sp>
        <p:nvSpPr>
          <p:cNvPr id="7" name="Slide Number Placeholder 6"/>
          <p:cNvSpPr>
            <a:spLocks noGrp="1"/>
          </p:cNvSpPr>
          <p:nvPr>
            <p:ph type="sldNum" sz="quarter" idx="12"/>
          </p:nvPr>
        </p:nvSpPr>
        <p:spPr/>
        <p:txBody>
          <a:bodyPr/>
          <a:lstStyle/>
          <a:p>
            <a:fld id="{F8055B2D-3FD9-2E48-99D0-C732FBD75709}" type="slidenum">
              <a:rPr lang="en-US" smtClean="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CC71CA-FD26-4DDF-8840-B4212BF6BC22}" type="datetime1">
              <a:rPr lang="en-US" smtClean="0"/>
              <a:t>5/29/2024</a:t>
            </a:fld>
            <a:endParaRPr lang="en-US" dirty="0"/>
          </a:p>
        </p:txBody>
      </p:sp>
      <p:sp>
        <p:nvSpPr>
          <p:cNvPr id="5" name="Footer Placeholder 4"/>
          <p:cNvSpPr>
            <a:spLocks noGrp="1"/>
          </p:cNvSpPr>
          <p:nvPr>
            <p:ph type="ftr" sz="quarter" idx="11"/>
          </p:nvPr>
        </p:nvSpPr>
        <p:spPr/>
        <p:txBody>
          <a:bodyPr/>
          <a:lstStyle/>
          <a:p>
            <a:r>
              <a:rPr lang="en-US" dirty="0"/>
              <a:t>NAMI National Overview</a:t>
            </a:r>
          </a:p>
        </p:txBody>
      </p:sp>
      <p:sp>
        <p:nvSpPr>
          <p:cNvPr id="6" name="Slide Number Placeholder 5"/>
          <p:cNvSpPr>
            <a:spLocks noGrp="1"/>
          </p:cNvSpPr>
          <p:nvPr>
            <p:ph type="sldNum" sz="quarter" idx="12"/>
          </p:nvPr>
        </p:nvSpPr>
        <p:spPr/>
        <p:txBody>
          <a:bodyPr/>
          <a:lstStyle/>
          <a:p>
            <a:fld id="{F8055B2D-3FD9-2E48-99D0-C732FBD75709}" type="slidenum">
              <a:rPr lang="en-US" smtClean="0"/>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26280"/>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126280"/>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DBC1E4-06D5-4A08-B1BF-28532E61FED2}" type="datetime1">
              <a:rPr lang="en-US" smtClean="0"/>
              <a:t>5/29/2024</a:t>
            </a:fld>
            <a:endParaRPr lang="en-US" dirty="0"/>
          </a:p>
        </p:txBody>
      </p:sp>
      <p:sp>
        <p:nvSpPr>
          <p:cNvPr id="5" name="Footer Placeholder 4"/>
          <p:cNvSpPr>
            <a:spLocks noGrp="1"/>
          </p:cNvSpPr>
          <p:nvPr>
            <p:ph type="ftr" sz="quarter" idx="11"/>
          </p:nvPr>
        </p:nvSpPr>
        <p:spPr/>
        <p:txBody>
          <a:bodyPr/>
          <a:lstStyle/>
          <a:p>
            <a:r>
              <a:rPr lang="en-US" dirty="0"/>
              <a:t>NAMI National Overview</a:t>
            </a:r>
          </a:p>
        </p:txBody>
      </p:sp>
      <p:sp>
        <p:nvSpPr>
          <p:cNvPr id="6" name="Slide Number Placeholder 5"/>
          <p:cNvSpPr>
            <a:spLocks noGrp="1"/>
          </p:cNvSpPr>
          <p:nvPr>
            <p:ph type="sldNum" sz="quarter" idx="12"/>
          </p:nvPr>
        </p:nvSpPr>
        <p:spPr/>
        <p:txBody>
          <a:bodyPr/>
          <a:lstStyle/>
          <a:p>
            <a:fld id="{F8055B2D-3FD9-2E48-99D0-C732FBD75709}"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solidFill>
                  <a:srgbClr val="00499C"/>
                </a:solidFill>
              </a:defRPr>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b="1" i="0">
                <a:solidFill>
                  <a:srgbClr val="00499C"/>
                </a:solidFill>
                <a:latin typeface="Proxima Nova Semibold" panose="02000506030000020004"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1108075" y="4751456"/>
            <a:ext cx="1797050" cy="273844"/>
          </a:xfrm>
        </p:spPr>
        <p:txBody>
          <a:bodyPr/>
          <a:lstStyle>
            <a:lvl1pPr>
              <a:defRPr>
                <a:solidFill>
                  <a:srgbClr val="00499C"/>
                </a:solidFill>
              </a:defRPr>
            </a:lvl1pPr>
          </a:lstStyle>
          <a:p>
            <a:fld id="{BD1485BA-9EA0-4F8A-9491-4275C32FD1C1}" type="datetime1">
              <a:rPr lang="en-US" smtClean="0"/>
              <a:t>5/29/2024</a:t>
            </a:fld>
            <a:endParaRPr lang="en-US" dirty="0"/>
          </a:p>
        </p:txBody>
      </p:sp>
      <p:sp>
        <p:nvSpPr>
          <p:cNvPr id="5" name="Footer Placeholder 4"/>
          <p:cNvSpPr>
            <a:spLocks noGrp="1"/>
          </p:cNvSpPr>
          <p:nvPr>
            <p:ph type="ftr" sz="quarter" idx="11"/>
          </p:nvPr>
        </p:nvSpPr>
        <p:spPr>
          <a:xfrm>
            <a:off x="3295649" y="4751456"/>
            <a:ext cx="2695575" cy="273844"/>
          </a:xfrm>
        </p:spPr>
        <p:txBody>
          <a:bodyPr/>
          <a:lstStyle>
            <a:lvl1pPr>
              <a:defRPr>
                <a:solidFill>
                  <a:srgbClr val="00499C"/>
                </a:solidFill>
              </a:defRPr>
            </a:lvl1pPr>
          </a:lstStyle>
          <a:p>
            <a:r>
              <a:rPr lang="en-US" dirty="0"/>
              <a:t>NAMI National Overview</a:t>
            </a:r>
          </a:p>
        </p:txBody>
      </p:sp>
      <p:sp>
        <p:nvSpPr>
          <p:cNvPr id="6" name="Slide Number Placeholder 5"/>
          <p:cNvSpPr>
            <a:spLocks noGrp="1"/>
          </p:cNvSpPr>
          <p:nvPr>
            <p:ph type="sldNum" sz="quarter" idx="12"/>
          </p:nvPr>
        </p:nvSpPr>
        <p:spPr>
          <a:xfrm>
            <a:off x="6251575" y="4751456"/>
            <a:ext cx="1797050" cy="273844"/>
          </a:xfrm>
        </p:spPr>
        <p:txBody>
          <a:bodyPr/>
          <a:lstStyle>
            <a:lvl1pPr>
              <a:defRPr>
                <a:solidFill>
                  <a:srgbClr val="00499C"/>
                </a:solidFill>
              </a:defRPr>
            </a:lvl1pPr>
          </a:lstStyle>
          <a:p>
            <a:fld id="{F8055B2D-3FD9-2E48-99D0-C732FBD75709}" type="slidenum">
              <a:rPr lang="en-US" smtClean="0"/>
              <a:pPr/>
              <a:t>‹#›</a:t>
            </a:fld>
            <a:endParaRPr lang="en-US" dirty="0"/>
          </a:p>
        </p:txBody>
      </p:sp>
    </p:spTree>
    <p:extLst>
      <p:ext uri="{BB962C8B-B14F-4D97-AF65-F5344CB8AC3E}">
        <p14:creationId xmlns:p14="http://schemas.microsoft.com/office/powerpoint/2010/main" val="1561865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20650" y="4701059"/>
            <a:ext cx="2057400" cy="273844"/>
          </a:xfrm>
        </p:spPr>
        <p:txBody>
          <a:bodyPr/>
          <a:lstStyle/>
          <a:p>
            <a:fld id="{2AA7995A-C741-409E-B466-5CDBDC76EE5C}" type="datetime1">
              <a:rPr lang="en-US" smtClean="0"/>
              <a:t>5/29/2024</a:t>
            </a:fld>
            <a:endParaRPr lang="en-US" dirty="0"/>
          </a:p>
        </p:txBody>
      </p:sp>
      <p:sp>
        <p:nvSpPr>
          <p:cNvPr id="5" name="Footer Placeholder 4"/>
          <p:cNvSpPr>
            <a:spLocks noGrp="1"/>
          </p:cNvSpPr>
          <p:nvPr>
            <p:ph type="ftr" sz="quarter" idx="11"/>
          </p:nvPr>
        </p:nvSpPr>
        <p:spPr>
          <a:xfrm>
            <a:off x="2184400" y="4701059"/>
            <a:ext cx="3086100" cy="273844"/>
          </a:xfrm>
        </p:spPr>
        <p:txBody>
          <a:bodyPr/>
          <a:lstStyle/>
          <a:p>
            <a:r>
              <a:rPr lang="en-US" dirty="0"/>
              <a:t>NAMI National Overview</a:t>
            </a:r>
          </a:p>
        </p:txBody>
      </p:sp>
      <p:sp>
        <p:nvSpPr>
          <p:cNvPr id="6" name="Slide Number Placeholder 5"/>
          <p:cNvSpPr>
            <a:spLocks noGrp="1"/>
          </p:cNvSpPr>
          <p:nvPr>
            <p:ph type="sldNum" sz="quarter" idx="12"/>
          </p:nvPr>
        </p:nvSpPr>
        <p:spPr>
          <a:xfrm>
            <a:off x="5273675" y="4701059"/>
            <a:ext cx="2057400" cy="273844"/>
          </a:xfrm>
        </p:spPr>
        <p:txBody>
          <a:bodyPr/>
          <a:lstStyle/>
          <a:p>
            <a:fld id="{F8055B2D-3FD9-2E48-99D0-C732FBD75709}"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99C"/>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499C"/>
                </a:solidFill>
              </a:defRPr>
            </a:lvl1pPr>
            <a:lvl2pPr>
              <a:defRPr>
                <a:solidFill>
                  <a:srgbClr val="00499C"/>
                </a:solidFill>
              </a:defRPr>
            </a:lvl2pPr>
            <a:lvl3pPr>
              <a:defRPr>
                <a:solidFill>
                  <a:srgbClr val="00499C"/>
                </a:solidFill>
              </a:defRPr>
            </a:lvl3pPr>
            <a:lvl4pPr>
              <a:defRPr>
                <a:solidFill>
                  <a:srgbClr val="00499C"/>
                </a:solidFill>
              </a:defRPr>
            </a:lvl4pPr>
            <a:lvl5pPr>
              <a:defRPr>
                <a:solidFill>
                  <a:srgbClr val="00499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rgbClr val="00499C"/>
                </a:solidFill>
              </a:defRPr>
            </a:lvl1pPr>
          </a:lstStyle>
          <a:p>
            <a:fld id="{46FE8A5E-2F8F-4081-BF51-467640568851}" type="datetime1">
              <a:rPr lang="en-US" smtClean="0"/>
              <a:t>5/29/2024</a:t>
            </a:fld>
            <a:endParaRPr lang="en-US" dirty="0"/>
          </a:p>
        </p:txBody>
      </p:sp>
      <p:sp>
        <p:nvSpPr>
          <p:cNvPr id="5" name="Footer Placeholder 4"/>
          <p:cNvSpPr>
            <a:spLocks noGrp="1"/>
          </p:cNvSpPr>
          <p:nvPr>
            <p:ph type="ftr" sz="quarter" idx="11"/>
          </p:nvPr>
        </p:nvSpPr>
        <p:spPr/>
        <p:txBody>
          <a:bodyPr/>
          <a:lstStyle>
            <a:lvl1pPr>
              <a:defRPr>
                <a:solidFill>
                  <a:srgbClr val="00499C"/>
                </a:solidFill>
              </a:defRPr>
            </a:lvl1pPr>
          </a:lstStyle>
          <a:p>
            <a:r>
              <a:rPr lang="en-US" dirty="0"/>
              <a:t>NAMI National Overview</a:t>
            </a:r>
          </a:p>
        </p:txBody>
      </p:sp>
      <p:sp>
        <p:nvSpPr>
          <p:cNvPr id="6" name="Slide Number Placeholder 5"/>
          <p:cNvSpPr>
            <a:spLocks noGrp="1"/>
          </p:cNvSpPr>
          <p:nvPr>
            <p:ph type="sldNum" sz="quarter" idx="12"/>
          </p:nvPr>
        </p:nvSpPr>
        <p:spPr/>
        <p:txBody>
          <a:bodyPr/>
          <a:lstStyle>
            <a:lvl1pPr>
              <a:defRPr>
                <a:solidFill>
                  <a:srgbClr val="00499C"/>
                </a:solidFill>
              </a:defRPr>
            </a:lvl1pPr>
          </a:lstStyle>
          <a:p>
            <a:fld id="{F8055B2D-3FD9-2E48-99D0-C732FBD75709}" type="slidenum">
              <a:rPr lang="en-US" smtClean="0"/>
              <a:pPr/>
              <a:t>‹#›</a:t>
            </a:fld>
            <a:endParaRPr lang="en-US" dirty="0"/>
          </a:p>
        </p:txBody>
      </p:sp>
    </p:spTree>
    <p:extLst>
      <p:ext uri="{BB962C8B-B14F-4D97-AF65-F5344CB8AC3E}">
        <p14:creationId xmlns:p14="http://schemas.microsoft.com/office/powerpoint/2010/main" val="331807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99C"/>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499C"/>
                </a:solidFill>
              </a:defRPr>
            </a:lvl1pPr>
            <a:lvl2pPr>
              <a:defRPr>
                <a:solidFill>
                  <a:srgbClr val="00499C"/>
                </a:solidFill>
              </a:defRPr>
            </a:lvl2pPr>
            <a:lvl3pPr>
              <a:defRPr>
                <a:solidFill>
                  <a:srgbClr val="00499C"/>
                </a:solidFill>
              </a:defRPr>
            </a:lvl3pPr>
            <a:lvl4pPr>
              <a:defRPr>
                <a:solidFill>
                  <a:srgbClr val="00499C"/>
                </a:solidFill>
              </a:defRPr>
            </a:lvl4pPr>
            <a:lvl5pPr>
              <a:defRPr>
                <a:solidFill>
                  <a:srgbClr val="00499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EAA12F-34B1-4B3F-BCB5-8E0BF05F421E}" type="datetime1">
              <a:rPr lang="en-US" smtClean="0"/>
              <a:t>5/29/2024</a:t>
            </a:fld>
            <a:endParaRPr lang="en-US" dirty="0"/>
          </a:p>
        </p:txBody>
      </p:sp>
      <p:sp>
        <p:nvSpPr>
          <p:cNvPr id="5" name="Footer Placeholder 4"/>
          <p:cNvSpPr>
            <a:spLocks noGrp="1"/>
          </p:cNvSpPr>
          <p:nvPr>
            <p:ph type="ftr" sz="quarter" idx="11"/>
          </p:nvPr>
        </p:nvSpPr>
        <p:spPr/>
        <p:txBody>
          <a:bodyPr/>
          <a:lstStyle/>
          <a:p>
            <a:r>
              <a:rPr lang="en-US" dirty="0"/>
              <a:t>NAMI National Overview</a:t>
            </a:r>
          </a:p>
        </p:txBody>
      </p:sp>
      <p:sp>
        <p:nvSpPr>
          <p:cNvPr id="6" name="Slide Number Placeholder 5"/>
          <p:cNvSpPr>
            <a:spLocks noGrp="1"/>
          </p:cNvSpPr>
          <p:nvPr>
            <p:ph type="sldNum" sz="quarter" idx="12"/>
          </p:nvPr>
        </p:nvSpPr>
        <p:spPr/>
        <p:txBody>
          <a:bodyPr/>
          <a:lstStyle/>
          <a:p>
            <a:fld id="{F8055B2D-3FD9-2E48-99D0-C732FBD75709}" type="slidenum">
              <a:rPr lang="en-US" smtClean="0"/>
              <a:t>‹#›</a:t>
            </a:fld>
            <a:endParaRPr lang="en-US" dirty="0"/>
          </a:p>
        </p:txBody>
      </p:sp>
    </p:spTree>
    <p:extLst>
      <p:ext uri="{BB962C8B-B14F-4D97-AF65-F5344CB8AC3E}">
        <p14:creationId xmlns:p14="http://schemas.microsoft.com/office/powerpoint/2010/main" val="712737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99C"/>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499C"/>
                </a:solidFill>
              </a:defRPr>
            </a:lvl1pPr>
            <a:lvl2pPr>
              <a:defRPr>
                <a:solidFill>
                  <a:srgbClr val="00499C"/>
                </a:solidFill>
              </a:defRPr>
            </a:lvl2pPr>
            <a:lvl3pPr>
              <a:defRPr>
                <a:solidFill>
                  <a:srgbClr val="00499C"/>
                </a:solidFill>
              </a:defRPr>
            </a:lvl3pPr>
            <a:lvl4pPr>
              <a:defRPr>
                <a:solidFill>
                  <a:srgbClr val="00499C"/>
                </a:solidFill>
              </a:defRPr>
            </a:lvl4pPr>
            <a:lvl5pPr>
              <a:defRPr>
                <a:solidFill>
                  <a:srgbClr val="00499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rgbClr val="00499C"/>
                </a:solidFill>
              </a:defRPr>
            </a:lvl1pPr>
          </a:lstStyle>
          <a:p>
            <a:fld id="{5FE7B0B6-8A3B-4364-B326-59DB25E0E7B8}" type="datetime1">
              <a:rPr lang="en-US" smtClean="0"/>
              <a:t>5/29/2024</a:t>
            </a:fld>
            <a:endParaRPr lang="en-US" dirty="0"/>
          </a:p>
        </p:txBody>
      </p:sp>
      <p:sp>
        <p:nvSpPr>
          <p:cNvPr id="5" name="Footer Placeholder 4"/>
          <p:cNvSpPr>
            <a:spLocks noGrp="1"/>
          </p:cNvSpPr>
          <p:nvPr>
            <p:ph type="ftr" sz="quarter" idx="11"/>
          </p:nvPr>
        </p:nvSpPr>
        <p:spPr/>
        <p:txBody>
          <a:bodyPr/>
          <a:lstStyle>
            <a:lvl1pPr>
              <a:defRPr>
                <a:solidFill>
                  <a:srgbClr val="00499C"/>
                </a:solidFill>
              </a:defRPr>
            </a:lvl1pPr>
          </a:lstStyle>
          <a:p>
            <a:r>
              <a:rPr lang="en-US" dirty="0"/>
              <a:t>NAMI National Overview</a:t>
            </a:r>
          </a:p>
        </p:txBody>
      </p:sp>
      <p:sp>
        <p:nvSpPr>
          <p:cNvPr id="6" name="Slide Number Placeholder 5"/>
          <p:cNvSpPr>
            <a:spLocks noGrp="1"/>
          </p:cNvSpPr>
          <p:nvPr>
            <p:ph type="sldNum" sz="quarter" idx="12"/>
          </p:nvPr>
        </p:nvSpPr>
        <p:spPr/>
        <p:txBody>
          <a:bodyPr/>
          <a:lstStyle>
            <a:lvl1pPr>
              <a:defRPr>
                <a:solidFill>
                  <a:srgbClr val="00499C"/>
                </a:solidFill>
              </a:defRPr>
            </a:lvl1pPr>
          </a:lstStyle>
          <a:p>
            <a:fld id="{F8055B2D-3FD9-2E48-99D0-C732FBD75709}" type="slidenum">
              <a:rPr lang="en-US" smtClean="0"/>
              <a:pPr/>
              <a:t>‹#›</a:t>
            </a:fld>
            <a:endParaRPr lang="en-US" dirty="0"/>
          </a:p>
        </p:txBody>
      </p:sp>
    </p:spTree>
    <p:extLst>
      <p:ext uri="{BB962C8B-B14F-4D97-AF65-F5344CB8AC3E}">
        <p14:creationId xmlns:p14="http://schemas.microsoft.com/office/powerpoint/2010/main" val="155108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110780"/>
            <a:ext cx="7886700" cy="2139553"/>
          </a:xfrm>
        </p:spPr>
        <p:txBody>
          <a:bodyPr anchor="b"/>
          <a:lstStyle>
            <a:lvl1pPr>
              <a:defRPr sz="45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3305176"/>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572264-3AEC-4CA5-8493-DA62F2CB0E02}" type="datetime1">
              <a:rPr lang="en-US" smtClean="0"/>
              <a:t>5/29/2024</a:t>
            </a:fld>
            <a:endParaRPr lang="en-US" dirty="0"/>
          </a:p>
        </p:txBody>
      </p:sp>
      <p:sp>
        <p:nvSpPr>
          <p:cNvPr id="5" name="Footer Placeholder 4"/>
          <p:cNvSpPr>
            <a:spLocks noGrp="1"/>
          </p:cNvSpPr>
          <p:nvPr>
            <p:ph type="ftr" sz="quarter" idx="11"/>
          </p:nvPr>
        </p:nvSpPr>
        <p:spPr/>
        <p:txBody>
          <a:bodyPr/>
          <a:lstStyle/>
          <a:p>
            <a:r>
              <a:rPr lang="en-US" dirty="0"/>
              <a:t>NAMI National Overview</a:t>
            </a:r>
          </a:p>
        </p:txBody>
      </p:sp>
      <p:sp>
        <p:nvSpPr>
          <p:cNvPr id="6" name="Slide Number Placeholder 5"/>
          <p:cNvSpPr>
            <a:spLocks noGrp="1"/>
          </p:cNvSpPr>
          <p:nvPr>
            <p:ph type="sldNum" sz="quarter" idx="12"/>
          </p:nvPr>
        </p:nvSpPr>
        <p:spPr/>
        <p:txBody>
          <a:bodyPr/>
          <a:lstStyle/>
          <a:p>
            <a:fld id="{F8055B2D-3FD9-2E48-99D0-C732FBD7570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110780"/>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305176"/>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E937AE-DF5F-491D-9BA5-EC8045EB499F}" type="datetime1">
              <a:rPr lang="en-US" smtClean="0"/>
              <a:t>5/29/2024</a:t>
            </a:fld>
            <a:endParaRPr lang="en-US" dirty="0"/>
          </a:p>
        </p:txBody>
      </p:sp>
      <p:sp>
        <p:nvSpPr>
          <p:cNvPr id="5" name="Footer Placeholder 4"/>
          <p:cNvSpPr>
            <a:spLocks noGrp="1"/>
          </p:cNvSpPr>
          <p:nvPr>
            <p:ph type="ftr" sz="quarter" idx="11"/>
          </p:nvPr>
        </p:nvSpPr>
        <p:spPr/>
        <p:txBody>
          <a:bodyPr/>
          <a:lstStyle/>
          <a:p>
            <a:r>
              <a:rPr lang="en-US" dirty="0"/>
              <a:t>NAMI National Overview</a:t>
            </a:r>
          </a:p>
        </p:txBody>
      </p:sp>
      <p:sp>
        <p:nvSpPr>
          <p:cNvPr id="6" name="Slide Number Placeholder 5"/>
          <p:cNvSpPr>
            <a:spLocks noGrp="1"/>
          </p:cNvSpPr>
          <p:nvPr>
            <p:ph type="sldNum" sz="quarter" idx="12"/>
          </p:nvPr>
        </p:nvSpPr>
        <p:spPr/>
        <p:txBody>
          <a:bodyPr/>
          <a:lstStyle/>
          <a:p>
            <a:fld id="{F8055B2D-3FD9-2E48-99D0-C732FBD75709}" type="slidenum">
              <a:rPr lang="en-US" smtClean="0"/>
              <a:t>‹#›</a:t>
            </a:fld>
            <a:endParaRPr lang="en-US" dirty="0"/>
          </a:p>
        </p:txBody>
      </p:sp>
    </p:spTree>
    <p:extLst>
      <p:ext uri="{BB962C8B-B14F-4D97-AF65-F5344CB8AC3E}">
        <p14:creationId xmlns:p14="http://schemas.microsoft.com/office/powerpoint/2010/main" val="706942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499C"/>
                </a:solidFill>
              </a:defRPr>
            </a:lvl1pPr>
            <a:lvl2pPr>
              <a:defRPr>
                <a:solidFill>
                  <a:srgbClr val="00499C"/>
                </a:solidFill>
              </a:defRPr>
            </a:lvl2pPr>
            <a:lvl3pPr>
              <a:defRPr>
                <a:solidFill>
                  <a:srgbClr val="00499C"/>
                </a:solidFill>
              </a:defRPr>
            </a:lvl3pPr>
            <a:lvl4pPr>
              <a:defRPr>
                <a:solidFill>
                  <a:srgbClr val="00499C"/>
                </a:solidFill>
              </a:defRPr>
            </a:lvl4pPr>
            <a:lvl5pPr>
              <a:defRPr>
                <a:solidFill>
                  <a:srgbClr val="00499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rgbClr val="00499C"/>
                </a:solidFill>
              </a:defRPr>
            </a:lvl1pPr>
          </a:lstStyle>
          <a:p>
            <a:fld id="{A43B08C3-1750-4474-B1D2-9822E4266460}" type="datetime1">
              <a:rPr lang="en-US" smtClean="0"/>
              <a:t>5/29/2024</a:t>
            </a:fld>
            <a:endParaRPr lang="en-US" dirty="0"/>
          </a:p>
        </p:txBody>
      </p:sp>
      <p:sp>
        <p:nvSpPr>
          <p:cNvPr id="5" name="Footer Placeholder 4"/>
          <p:cNvSpPr>
            <a:spLocks noGrp="1"/>
          </p:cNvSpPr>
          <p:nvPr>
            <p:ph type="ftr" sz="quarter" idx="11"/>
          </p:nvPr>
        </p:nvSpPr>
        <p:spPr/>
        <p:txBody>
          <a:bodyPr/>
          <a:lstStyle>
            <a:lvl1pPr>
              <a:defRPr>
                <a:solidFill>
                  <a:srgbClr val="00499C"/>
                </a:solidFill>
              </a:defRPr>
            </a:lvl1pPr>
          </a:lstStyle>
          <a:p>
            <a:r>
              <a:rPr lang="en-US" dirty="0"/>
              <a:t>NAMI National Overview</a:t>
            </a:r>
          </a:p>
        </p:txBody>
      </p:sp>
      <p:sp>
        <p:nvSpPr>
          <p:cNvPr id="6" name="Slide Number Placeholder 5"/>
          <p:cNvSpPr>
            <a:spLocks noGrp="1"/>
          </p:cNvSpPr>
          <p:nvPr>
            <p:ph type="sldNum" sz="quarter" idx="12"/>
          </p:nvPr>
        </p:nvSpPr>
        <p:spPr/>
        <p:txBody>
          <a:bodyPr/>
          <a:lstStyle>
            <a:lvl1pPr>
              <a:defRPr>
                <a:solidFill>
                  <a:srgbClr val="00499C"/>
                </a:solidFill>
              </a:defRPr>
            </a:lvl1pPr>
          </a:lstStyle>
          <a:p>
            <a:fld id="{F8055B2D-3FD9-2E48-99D0-C732FBD75709}" type="slidenum">
              <a:rPr lang="en-US" smtClean="0"/>
              <a:pPr/>
              <a:t>‹#›</a:t>
            </a:fld>
            <a:endParaRPr lang="en-US" dirty="0"/>
          </a:p>
        </p:txBody>
      </p:sp>
    </p:spTree>
    <p:extLst>
      <p:ext uri="{BB962C8B-B14F-4D97-AF65-F5344CB8AC3E}">
        <p14:creationId xmlns:p14="http://schemas.microsoft.com/office/powerpoint/2010/main" val="2529889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18200"/>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213575"/>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51456"/>
            <a:ext cx="1797050" cy="273844"/>
          </a:xfrm>
          <a:prstGeom prst="rect">
            <a:avLst/>
          </a:prstGeom>
        </p:spPr>
        <p:txBody>
          <a:bodyPr vert="horz" lIns="91440" tIns="45720" rIns="91440" bIns="45720" rtlCol="0" anchor="ctr"/>
          <a:lstStyle>
            <a:lvl1pPr algn="l">
              <a:defRPr sz="900" b="0" i="0">
                <a:solidFill>
                  <a:schemeClr val="tx1">
                    <a:tint val="75000"/>
                  </a:schemeClr>
                </a:solidFill>
                <a:latin typeface="Proxima Nova" panose="02000506030000020004" pitchFamily="2" charset="0"/>
              </a:defRPr>
            </a:lvl1pPr>
          </a:lstStyle>
          <a:p>
            <a:fld id="{2B9C7EBF-2E50-47D9-AE3E-1361C6439673}" type="datetime1">
              <a:rPr lang="en-US" smtClean="0"/>
              <a:t>5/29/2024</a:t>
            </a:fld>
            <a:endParaRPr lang="en-US" dirty="0"/>
          </a:p>
        </p:txBody>
      </p:sp>
      <p:sp>
        <p:nvSpPr>
          <p:cNvPr id="5" name="Footer Placeholder 4"/>
          <p:cNvSpPr>
            <a:spLocks noGrp="1"/>
          </p:cNvSpPr>
          <p:nvPr>
            <p:ph type="ftr" sz="quarter" idx="3"/>
          </p:nvPr>
        </p:nvSpPr>
        <p:spPr>
          <a:xfrm>
            <a:off x="2816224" y="4751456"/>
            <a:ext cx="2695575" cy="273844"/>
          </a:xfrm>
          <a:prstGeom prst="rect">
            <a:avLst/>
          </a:prstGeom>
        </p:spPr>
        <p:txBody>
          <a:bodyPr vert="horz" lIns="91440" tIns="45720" rIns="91440" bIns="45720" rtlCol="0" anchor="ctr"/>
          <a:lstStyle>
            <a:lvl1pPr algn="ctr">
              <a:defRPr sz="900" b="0" i="0">
                <a:solidFill>
                  <a:schemeClr val="tx1">
                    <a:tint val="75000"/>
                  </a:schemeClr>
                </a:solidFill>
                <a:latin typeface="Proxima Nova" panose="02000506030000020004" pitchFamily="2" charset="0"/>
              </a:defRPr>
            </a:lvl1pPr>
          </a:lstStyle>
          <a:p>
            <a:r>
              <a:rPr lang="en-US" dirty="0"/>
              <a:t>NAMI National Overview</a:t>
            </a:r>
          </a:p>
        </p:txBody>
      </p:sp>
      <p:sp>
        <p:nvSpPr>
          <p:cNvPr id="6" name="Slide Number Placeholder 5"/>
          <p:cNvSpPr>
            <a:spLocks noGrp="1"/>
          </p:cNvSpPr>
          <p:nvPr>
            <p:ph type="sldNum" sz="quarter" idx="4"/>
          </p:nvPr>
        </p:nvSpPr>
        <p:spPr>
          <a:xfrm>
            <a:off x="5772150" y="4751456"/>
            <a:ext cx="1797050" cy="273844"/>
          </a:xfrm>
          <a:prstGeom prst="rect">
            <a:avLst/>
          </a:prstGeom>
        </p:spPr>
        <p:txBody>
          <a:bodyPr vert="horz" lIns="91440" tIns="45720" rIns="91440" bIns="45720" rtlCol="0" anchor="ctr"/>
          <a:lstStyle>
            <a:lvl1pPr algn="r">
              <a:defRPr sz="900" b="0" i="0">
                <a:solidFill>
                  <a:schemeClr val="tx1">
                    <a:tint val="75000"/>
                  </a:schemeClr>
                </a:solidFill>
                <a:latin typeface="Proxima Nova" panose="02000506030000020004" pitchFamily="2" charset="0"/>
              </a:defRPr>
            </a:lvl1pPr>
          </a:lstStyle>
          <a:p>
            <a:fld id="{F8055B2D-3FD9-2E48-99D0-C732FBD75709}" type="slidenum">
              <a:rPr lang="en-US" smtClean="0"/>
              <a:pPr/>
              <a:t>‹#›</a:t>
            </a:fld>
            <a:endParaRPr lang="en-US" dirty="0"/>
          </a:p>
        </p:txBody>
      </p:sp>
    </p:spTree>
    <p:extLst>
      <p:ext uri="{BB962C8B-B14F-4D97-AF65-F5344CB8AC3E}">
        <p14:creationId xmlns:p14="http://schemas.microsoft.com/office/powerpoint/2010/main" val="1196311430"/>
      </p:ext>
    </p:extLst>
  </p:cSld>
  <p:clrMap bg1="dk1" tx1="lt1" bg2="dk2" tx2="lt2" accent1="accent1" accent2="accent2" accent3="accent3" accent4="accent4" accent5="accent5" accent6="accent6" hlink="hlink" folHlink="folHlink"/>
  <p:sldLayoutIdLst>
    <p:sldLayoutId id="2147483709" r:id="rId1"/>
    <p:sldLayoutId id="2147483724" r:id="rId2"/>
    <p:sldLayoutId id="2147483710" r:id="rId3"/>
    <p:sldLayoutId id="2147483723" r:id="rId4"/>
    <p:sldLayoutId id="2147483721" r:id="rId5"/>
    <p:sldLayoutId id="2147483722" r:id="rId6"/>
    <p:sldLayoutId id="2147483711" r:id="rId7"/>
    <p:sldLayoutId id="2147483727" r:id="rId8"/>
    <p:sldLayoutId id="2147483720" r:id="rId9"/>
    <p:sldLayoutId id="2147483725" r:id="rId10"/>
    <p:sldLayoutId id="2147483712" r:id="rId11"/>
    <p:sldLayoutId id="2147483713" r:id="rId12"/>
    <p:sldLayoutId id="2147483714" r:id="rId13"/>
    <p:sldLayoutId id="2147483715" r:id="rId14"/>
    <p:sldLayoutId id="2147483726" r:id="rId15"/>
    <p:sldLayoutId id="2147483716" r:id="rId16"/>
    <p:sldLayoutId id="2147483717" r:id="rId17"/>
    <p:sldLayoutId id="2147483718" r:id="rId18"/>
    <p:sldLayoutId id="2147483719" r:id="rId19"/>
  </p:sldLayoutIdLst>
  <p:hf hdr="0" dt="0"/>
  <p:txStyles>
    <p:titleStyle>
      <a:lvl1pPr algn="l" defTabSz="685800" rtl="0" eaLnBrk="1" latinLnBrk="0" hangingPunct="1">
        <a:lnSpc>
          <a:spcPct val="90000"/>
        </a:lnSpc>
        <a:spcBef>
          <a:spcPct val="0"/>
        </a:spcBef>
        <a:buNone/>
        <a:defRPr sz="3300" b="0" i="0" kern="1200">
          <a:solidFill>
            <a:schemeClr val="tx1"/>
          </a:solidFill>
          <a:latin typeface="Proxima Nova" panose="02000506030000020004"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Proxima Nova" panose="02000506030000020004"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Proxima Nova" panose="02000506030000020004"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Proxima Nova" panose="02000506030000020004"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Proxima Nova" panose="02000506030000020004"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Proxima Nova" panose="02000506030000020004"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namisangabrielvalley.org/"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hyperlink" Target="https://namisangabrielvalley.org/"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hyperlink" Target="mailto:sgil@namiglac.org" TargetMode="External"/><Relationship Id="rId4" Type="http://schemas.openxmlformats.org/officeDocument/2006/relationships/hyperlink" Target="mailto:sgvnami@pacificclinics.or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9.xml"/><Relationship Id="rId1" Type="http://schemas.openxmlformats.org/officeDocument/2006/relationships/video" Target="https://www.youtube.com/embed/BZNw3Ldtxrg?start=1&amp;feature=oembed" TargetMode="Externa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9.xml"/><Relationship Id="rId1" Type="http://schemas.openxmlformats.org/officeDocument/2006/relationships/video" Target="https://www.youtube.com/embed/Xi6QFK3N7tQ?feature=oembe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8746" y="1549344"/>
            <a:ext cx="8197136" cy="761004"/>
          </a:xfrm>
        </p:spPr>
        <p:txBody>
          <a:bodyPr/>
          <a:lstStyle/>
          <a:p>
            <a:r>
              <a:rPr lang="en-US" b="1" dirty="0"/>
              <a:t>NAMI San Gabriel Valley</a:t>
            </a:r>
          </a:p>
        </p:txBody>
      </p:sp>
      <p:sp>
        <p:nvSpPr>
          <p:cNvPr id="3" name="TextBox 2">
            <a:extLst>
              <a:ext uri="{FF2B5EF4-FFF2-40B4-BE49-F238E27FC236}">
                <a16:creationId xmlns:a16="http://schemas.microsoft.com/office/drawing/2014/main" id="{E8B365DF-924B-21B2-A162-E3DD4EE000EA}"/>
              </a:ext>
            </a:extLst>
          </p:cNvPr>
          <p:cNvSpPr txBox="1"/>
          <p:nvPr/>
        </p:nvSpPr>
        <p:spPr>
          <a:xfrm>
            <a:off x="1057783" y="2647571"/>
            <a:ext cx="6936454" cy="1200329"/>
          </a:xfrm>
          <a:prstGeom prst="rect">
            <a:avLst/>
          </a:prstGeom>
          <a:noFill/>
        </p:spPr>
        <p:txBody>
          <a:bodyPr wrap="square" rtlCol="0">
            <a:spAutoFit/>
          </a:bodyPr>
          <a:lstStyle/>
          <a:p>
            <a:pPr algn="ctr"/>
            <a:r>
              <a:rPr lang="en-US" sz="2400" b="1" i="1" dirty="0"/>
              <a:t>supporting our community with no cost programs for more than forty years</a:t>
            </a:r>
          </a:p>
          <a:p>
            <a:endParaRPr lang="en-US" sz="2400" b="1" i="1" dirty="0"/>
          </a:p>
        </p:txBody>
      </p:sp>
      <p:sp>
        <p:nvSpPr>
          <p:cNvPr id="4" name="TextBox 3">
            <a:extLst>
              <a:ext uri="{FF2B5EF4-FFF2-40B4-BE49-F238E27FC236}">
                <a16:creationId xmlns:a16="http://schemas.microsoft.com/office/drawing/2014/main" id="{0EAD217F-F42A-4233-D854-86A46DA7E234}"/>
              </a:ext>
            </a:extLst>
          </p:cNvPr>
          <p:cNvSpPr txBox="1"/>
          <p:nvPr/>
        </p:nvSpPr>
        <p:spPr>
          <a:xfrm>
            <a:off x="990150" y="4539536"/>
            <a:ext cx="7480225" cy="369332"/>
          </a:xfrm>
          <a:prstGeom prst="rect">
            <a:avLst/>
          </a:prstGeom>
          <a:noFill/>
        </p:spPr>
        <p:txBody>
          <a:bodyPr wrap="square" rtlCol="0">
            <a:spAutoFit/>
          </a:bodyPr>
          <a:lstStyle/>
          <a:p>
            <a:r>
              <a:rPr lang="en-US" dirty="0"/>
              <a:t>NAMI San Gabriel Valley is an affiliate of N</a:t>
            </a:r>
            <a:r>
              <a:rPr lang="en-US" b="1" dirty="0"/>
              <a:t>A</a:t>
            </a:r>
            <a:r>
              <a:rPr lang="en-US" dirty="0"/>
              <a:t>MI Greater Los Angeles County</a:t>
            </a:r>
          </a:p>
        </p:txBody>
      </p:sp>
    </p:spTree>
    <p:extLst>
      <p:ext uri="{BB962C8B-B14F-4D97-AF65-F5344CB8AC3E}">
        <p14:creationId xmlns:p14="http://schemas.microsoft.com/office/powerpoint/2010/main" val="1197307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C3CFA-D91C-4556-ADA3-1E6449487A85}"/>
              </a:ext>
            </a:extLst>
          </p:cNvPr>
          <p:cNvSpPr>
            <a:spLocks noGrp="1"/>
          </p:cNvSpPr>
          <p:nvPr>
            <p:ph type="title"/>
          </p:nvPr>
        </p:nvSpPr>
        <p:spPr>
          <a:xfrm>
            <a:off x="514349" y="118200"/>
            <a:ext cx="8001001" cy="994172"/>
          </a:xfrm>
        </p:spPr>
        <p:txBody>
          <a:bodyPr/>
          <a:lstStyle/>
          <a:p>
            <a:r>
              <a:rPr lang="en-US" b="1" dirty="0"/>
              <a:t>Resources </a:t>
            </a:r>
          </a:p>
        </p:txBody>
      </p:sp>
      <p:sp>
        <p:nvSpPr>
          <p:cNvPr id="5" name="Slide Number Placeholder 4">
            <a:extLst>
              <a:ext uri="{FF2B5EF4-FFF2-40B4-BE49-F238E27FC236}">
                <a16:creationId xmlns:a16="http://schemas.microsoft.com/office/drawing/2014/main" id="{9513D08E-2261-4C82-A402-B2717BFF3487}"/>
              </a:ext>
            </a:extLst>
          </p:cNvPr>
          <p:cNvSpPr>
            <a:spLocks noGrp="1"/>
          </p:cNvSpPr>
          <p:nvPr>
            <p:ph type="sldNum" sz="quarter" idx="12"/>
          </p:nvPr>
        </p:nvSpPr>
        <p:spPr>
          <a:xfrm>
            <a:off x="630336" y="4751456"/>
            <a:ext cx="1797050" cy="273844"/>
          </a:xfrm>
        </p:spPr>
        <p:txBody>
          <a:bodyPr/>
          <a:lstStyle/>
          <a:p>
            <a:pPr algn="l"/>
            <a:fld id="{F8055B2D-3FD9-2E48-99D0-C732FBD75709}" type="slidenum">
              <a:rPr lang="en-US" smtClean="0"/>
              <a:pPr algn="l"/>
              <a:t>10</a:t>
            </a:fld>
            <a:endParaRPr lang="en-US" dirty="0"/>
          </a:p>
        </p:txBody>
      </p:sp>
      <p:sp>
        <p:nvSpPr>
          <p:cNvPr id="8" name="Content Placeholder 7">
            <a:extLst>
              <a:ext uri="{FF2B5EF4-FFF2-40B4-BE49-F238E27FC236}">
                <a16:creationId xmlns:a16="http://schemas.microsoft.com/office/drawing/2014/main" id="{D29999C2-A7CA-C284-9EB4-DDF00F19AA92}"/>
              </a:ext>
            </a:extLst>
          </p:cNvPr>
          <p:cNvSpPr>
            <a:spLocks noGrp="1"/>
          </p:cNvSpPr>
          <p:nvPr>
            <p:ph idx="1"/>
          </p:nvPr>
        </p:nvSpPr>
        <p:spPr/>
        <p:txBody>
          <a:bodyPr>
            <a:normAutofit/>
          </a:bodyPr>
          <a:lstStyle/>
          <a:p>
            <a:r>
              <a:rPr lang="en-US" sz="1400" dirty="0"/>
              <a:t>Our NAMI San Gabriel Valley website has substantial resources and information about mental health conditions.  </a:t>
            </a:r>
            <a:r>
              <a:rPr lang="en-US" sz="1400" b="1" dirty="0">
                <a:solidFill>
                  <a:schemeClr val="bg1"/>
                </a:solidFill>
                <a:hlinkClick r:id="rId3">
                  <a:extLst>
                    <a:ext uri="{A12FA001-AC4F-418D-AE19-62706E023703}">
                      <ahyp:hlinkClr xmlns:ahyp="http://schemas.microsoft.com/office/drawing/2018/hyperlinkcolor" val="tx"/>
                    </a:ext>
                  </a:extLst>
                </a:hlinkClick>
              </a:rPr>
              <a:t>https://namisangabrielvalley.org</a:t>
            </a:r>
            <a:endParaRPr lang="en-US" sz="1400" b="1" dirty="0">
              <a:solidFill>
                <a:schemeClr val="bg1"/>
              </a:solidFill>
            </a:endParaRPr>
          </a:p>
          <a:p>
            <a:endParaRPr lang="en-US" sz="1400" b="1" dirty="0">
              <a:solidFill>
                <a:srgbClr val="000000"/>
              </a:solidFill>
            </a:endParaRPr>
          </a:p>
          <a:p>
            <a:r>
              <a:rPr lang="en-US" sz="1400" dirty="0">
                <a:solidFill>
                  <a:schemeClr val="bg1"/>
                </a:solidFill>
              </a:rPr>
              <a:t>Our Help Line telephone team can help callers find helpful resources. </a:t>
            </a:r>
            <a:r>
              <a:rPr lang="en-US" sz="1400" b="1" dirty="0">
                <a:solidFill>
                  <a:schemeClr val="bg1"/>
                </a:solidFill>
              </a:rPr>
              <a:t>626-577-6697</a:t>
            </a:r>
          </a:p>
          <a:p>
            <a:endParaRPr lang="en-US" sz="1400" b="1" dirty="0">
              <a:solidFill>
                <a:schemeClr val="bg1"/>
              </a:solidFill>
            </a:endParaRPr>
          </a:p>
          <a:p>
            <a:r>
              <a:rPr lang="en-US" sz="1400" dirty="0">
                <a:solidFill>
                  <a:schemeClr val="bg1"/>
                </a:solidFill>
              </a:rPr>
              <a:t>Our </a:t>
            </a:r>
            <a:r>
              <a:rPr lang="en-US" sz="1400" b="1" dirty="0">
                <a:solidFill>
                  <a:schemeClr val="bg1"/>
                </a:solidFill>
              </a:rPr>
              <a:t>Resources</a:t>
            </a:r>
            <a:r>
              <a:rPr lang="en-US" sz="1400" dirty="0">
                <a:solidFill>
                  <a:schemeClr val="bg1"/>
                </a:solidFill>
              </a:rPr>
              <a:t> webpage is organized into three sections:</a:t>
            </a:r>
          </a:p>
          <a:p>
            <a:endParaRPr lang="en-US" sz="1400" dirty="0">
              <a:solidFill>
                <a:schemeClr val="bg1"/>
              </a:solidFill>
            </a:endParaRPr>
          </a:p>
          <a:p>
            <a:pPr marL="342900" indent="-342900">
              <a:buAutoNum type="arabicParenR"/>
            </a:pPr>
            <a:r>
              <a:rPr lang="en-US" sz="1400" b="1" dirty="0">
                <a:solidFill>
                  <a:schemeClr val="bg1"/>
                </a:solidFill>
              </a:rPr>
              <a:t>Major topics of interest </a:t>
            </a:r>
            <a:r>
              <a:rPr lang="en-US" sz="1400" dirty="0">
                <a:solidFill>
                  <a:schemeClr val="bg1"/>
                </a:solidFill>
              </a:rPr>
              <a:t>(information frequently requested by help line callers)</a:t>
            </a:r>
          </a:p>
          <a:p>
            <a:pPr marL="342900" indent="-342900">
              <a:buAutoNum type="arabicParenR"/>
            </a:pPr>
            <a:r>
              <a:rPr lang="en-US" sz="1400" b="1" dirty="0">
                <a:solidFill>
                  <a:schemeClr val="bg1"/>
                </a:solidFill>
              </a:rPr>
              <a:t>Mental Illness Facts and Resources </a:t>
            </a:r>
            <a:r>
              <a:rPr lang="en-US" sz="1400" dirty="0">
                <a:solidFill>
                  <a:schemeClr val="bg1"/>
                </a:solidFill>
              </a:rPr>
              <a:t>(information on mental health conditions and related resources)</a:t>
            </a:r>
          </a:p>
          <a:p>
            <a:pPr marL="342900" indent="-342900">
              <a:buAutoNum type="arabicParenR"/>
            </a:pPr>
            <a:r>
              <a:rPr lang="en-US" sz="1400" b="1" dirty="0">
                <a:solidFill>
                  <a:schemeClr val="bg1"/>
                </a:solidFill>
              </a:rPr>
              <a:t>More Information and Resources </a:t>
            </a:r>
            <a:r>
              <a:rPr lang="en-US" sz="1400" dirty="0">
                <a:solidFill>
                  <a:schemeClr val="bg1"/>
                </a:solidFill>
              </a:rPr>
              <a:t>(books, videos, additional subjects and organizations)</a:t>
            </a:r>
          </a:p>
        </p:txBody>
      </p:sp>
      <p:pic>
        <p:nvPicPr>
          <p:cNvPr id="10" name="Picture 9" descr="Graphical user interface&#10;&#10;Description automatically generated">
            <a:extLst>
              <a:ext uri="{FF2B5EF4-FFF2-40B4-BE49-F238E27FC236}">
                <a16:creationId xmlns:a16="http://schemas.microsoft.com/office/drawing/2014/main" id="{9039A531-4C64-E852-7D20-2A65D4235B06}"/>
              </a:ext>
            </a:extLst>
          </p:cNvPr>
          <p:cNvPicPr>
            <a:picLocks noChangeAspect="1"/>
          </p:cNvPicPr>
          <p:nvPr/>
        </p:nvPicPr>
        <p:blipFill>
          <a:blip r:embed="rId4"/>
          <a:stretch>
            <a:fillRect/>
          </a:stretch>
        </p:blipFill>
        <p:spPr>
          <a:xfrm>
            <a:off x="6697171" y="4475543"/>
            <a:ext cx="2446829" cy="631282"/>
          </a:xfrm>
          <a:prstGeom prst="rect">
            <a:avLst/>
          </a:prstGeom>
        </p:spPr>
      </p:pic>
    </p:spTree>
    <p:extLst>
      <p:ext uri="{BB962C8B-B14F-4D97-AF65-F5344CB8AC3E}">
        <p14:creationId xmlns:p14="http://schemas.microsoft.com/office/powerpoint/2010/main" val="2052150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C3CFA-D91C-4556-ADA3-1E6449487A85}"/>
              </a:ext>
            </a:extLst>
          </p:cNvPr>
          <p:cNvSpPr>
            <a:spLocks noGrp="1"/>
          </p:cNvSpPr>
          <p:nvPr>
            <p:ph type="title"/>
          </p:nvPr>
        </p:nvSpPr>
        <p:spPr>
          <a:xfrm>
            <a:off x="514349" y="118200"/>
            <a:ext cx="8001001" cy="994172"/>
          </a:xfrm>
        </p:spPr>
        <p:txBody>
          <a:bodyPr/>
          <a:lstStyle/>
          <a:p>
            <a:r>
              <a:rPr lang="en-US" b="1" dirty="0"/>
              <a:t>Getting Help/Getting Involved</a:t>
            </a:r>
          </a:p>
        </p:txBody>
      </p:sp>
      <p:sp>
        <p:nvSpPr>
          <p:cNvPr id="3" name="Content Placeholder 2">
            <a:extLst>
              <a:ext uri="{FF2B5EF4-FFF2-40B4-BE49-F238E27FC236}">
                <a16:creationId xmlns:a16="http://schemas.microsoft.com/office/drawing/2014/main" id="{739C1492-D866-4767-9923-7E8C585CD287}"/>
              </a:ext>
            </a:extLst>
          </p:cNvPr>
          <p:cNvSpPr>
            <a:spLocks noGrp="1"/>
          </p:cNvSpPr>
          <p:nvPr>
            <p:ph idx="1"/>
          </p:nvPr>
        </p:nvSpPr>
        <p:spPr>
          <a:xfrm>
            <a:off x="514349" y="1213574"/>
            <a:ext cx="8327649" cy="3381477"/>
          </a:xfrm>
        </p:spPr>
        <p:txBody>
          <a:bodyPr numCol="1" spcCol="0">
            <a:normAutofit fontScale="92500"/>
          </a:bodyPr>
          <a:lstStyle/>
          <a:p>
            <a:pPr>
              <a:lnSpc>
                <a:spcPct val="150000"/>
              </a:lnSpc>
              <a:spcBef>
                <a:spcPts val="0"/>
              </a:spcBef>
            </a:pPr>
            <a:r>
              <a:rPr lang="en-US" sz="1600" b="1" dirty="0">
                <a:solidFill>
                  <a:schemeClr val="bg2"/>
                </a:solidFill>
                <a:latin typeface="Proxima Nova" panose="02000506030000020004"/>
              </a:rPr>
              <a:t>Request an outreach presentation for your child’s school or a community group.</a:t>
            </a:r>
          </a:p>
          <a:p>
            <a:pPr>
              <a:lnSpc>
                <a:spcPct val="150000"/>
              </a:lnSpc>
              <a:spcBef>
                <a:spcPts val="0"/>
              </a:spcBef>
            </a:pPr>
            <a:endParaRPr lang="en-US" sz="1600" b="1" dirty="0">
              <a:solidFill>
                <a:schemeClr val="bg2"/>
              </a:solidFill>
              <a:latin typeface="Proxima Nova" panose="02000506030000020004"/>
            </a:endParaRPr>
          </a:p>
          <a:p>
            <a:pPr>
              <a:lnSpc>
                <a:spcPct val="150000"/>
              </a:lnSpc>
              <a:spcBef>
                <a:spcPts val="0"/>
              </a:spcBef>
            </a:pPr>
            <a:r>
              <a:rPr lang="en-US" sz="1600" b="1" dirty="0">
                <a:solidFill>
                  <a:schemeClr val="bg2"/>
                </a:solidFill>
                <a:latin typeface="Proxima Nova" panose="02000506030000020004"/>
              </a:rPr>
              <a:t>Join our volunteer teams. </a:t>
            </a:r>
          </a:p>
          <a:p>
            <a:pPr>
              <a:lnSpc>
                <a:spcPct val="150000"/>
              </a:lnSpc>
              <a:spcBef>
                <a:spcPts val="0"/>
              </a:spcBef>
            </a:pPr>
            <a:endParaRPr lang="en-US" sz="1600" b="1" dirty="0">
              <a:solidFill>
                <a:schemeClr val="bg2"/>
              </a:solidFill>
              <a:latin typeface="Proxima Nova" panose="02000506030000020004"/>
            </a:endParaRPr>
          </a:p>
          <a:p>
            <a:pPr>
              <a:lnSpc>
                <a:spcPct val="150000"/>
              </a:lnSpc>
              <a:spcBef>
                <a:spcPts val="0"/>
              </a:spcBef>
            </a:pPr>
            <a:r>
              <a:rPr lang="en-US" sz="1600" b="1" dirty="0">
                <a:solidFill>
                  <a:schemeClr val="bg2"/>
                </a:solidFill>
                <a:latin typeface="Proxima Nova" panose="02000506030000020004"/>
              </a:rPr>
              <a:t>Share your story.</a:t>
            </a:r>
          </a:p>
          <a:p>
            <a:pPr>
              <a:lnSpc>
                <a:spcPct val="150000"/>
              </a:lnSpc>
              <a:spcBef>
                <a:spcPts val="0"/>
              </a:spcBef>
            </a:pPr>
            <a:endParaRPr lang="en-US" sz="1600" b="1" dirty="0">
              <a:solidFill>
                <a:schemeClr val="bg2"/>
              </a:solidFill>
              <a:latin typeface="Proxima Nova" panose="02000506030000020004"/>
            </a:endParaRPr>
          </a:p>
          <a:p>
            <a:pPr>
              <a:lnSpc>
                <a:spcPct val="150000"/>
              </a:lnSpc>
              <a:spcBef>
                <a:spcPts val="0"/>
              </a:spcBef>
            </a:pPr>
            <a:r>
              <a:rPr lang="en-US" sz="1600" b="1" dirty="0">
                <a:solidFill>
                  <a:schemeClr val="bg2"/>
                </a:solidFill>
                <a:latin typeface="Proxima Nova" panose="02000506030000020004"/>
              </a:rPr>
              <a:t>Participate in our programs.</a:t>
            </a:r>
          </a:p>
          <a:p>
            <a:pPr>
              <a:lnSpc>
                <a:spcPct val="150000"/>
              </a:lnSpc>
              <a:spcBef>
                <a:spcPts val="0"/>
              </a:spcBef>
            </a:pPr>
            <a:endParaRPr lang="en-US" sz="1600" b="1" dirty="0">
              <a:solidFill>
                <a:schemeClr val="bg2"/>
              </a:solidFill>
              <a:latin typeface="Proxima Nova" panose="02000506030000020004"/>
            </a:endParaRPr>
          </a:p>
          <a:p>
            <a:pPr>
              <a:lnSpc>
                <a:spcPct val="150000"/>
              </a:lnSpc>
              <a:spcBef>
                <a:spcPts val="0"/>
              </a:spcBef>
            </a:pPr>
            <a:r>
              <a:rPr lang="en-US" sz="1600" b="1" dirty="0">
                <a:solidFill>
                  <a:schemeClr val="bg2"/>
                </a:solidFill>
                <a:latin typeface="Proxima Nova" panose="02000506030000020004"/>
              </a:rPr>
              <a:t>Advocate.</a:t>
            </a:r>
          </a:p>
          <a:p>
            <a:pPr>
              <a:lnSpc>
                <a:spcPct val="150000"/>
              </a:lnSpc>
              <a:spcBef>
                <a:spcPts val="0"/>
              </a:spcBef>
            </a:pPr>
            <a:endParaRPr lang="en-US" sz="1600" b="1" dirty="0">
              <a:solidFill>
                <a:schemeClr val="bg2"/>
              </a:solidFill>
              <a:latin typeface="Proxima Nova" panose="02000506030000020004"/>
            </a:endParaRPr>
          </a:p>
          <a:p>
            <a:pPr>
              <a:lnSpc>
                <a:spcPct val="150000"/>
              </a:lnSpc>
              <a:spcBef>
                <a:spcPts val="0"/>
              </a:spcBef>
            </a:pPr>
            <a:endParaRPr lang="en-US" sz="2000" dirty="0">
              <a:solidFill>
                <a:schemeClr val="bg2"/>
              </a:solidFill>
              <a:latin typeface="Proxima Nova" panose="02000506030000020004"/>
            </a:endParaRPr>
          </a:p>
          <a:p>
            <a:pPr>
              <a:lnSpc>
                <a:spcPct val="150000"/>
              </a:lnSpc>
              <a:spcBef>
                <a:spcPts val="0"/>
              </a:spcBef>
            </a:pPr>
            <a:endParaRPr lang="en-US" sz="2000" dirty="0">
              <a:solidFill>
                <a:schemeClr val="bg2"/>
              </a:solidFill>
              <a:latin typeface="Proxima Nova" panose="02000506030000020004"/>
            </a:endParaRPr>
          </a:p>
        </p:txBody>
      </p:sp>
      <p:sp>
        <p:nvSpPr>
          <p:cNvPr id="5" name="Slide Number Placeholder 4">
            <a:extLst>
              <a:ext uri="{FF2B5EF4-FFF2-40B4-BE49-F238E27FC236}">
                <a16:creationId xmlns:a16="http://schemas.microsoft.com/office/drawing/2014/main" id="{9513D08E-2261-4C82-A402-B2717BFF3487}"/>
              </a:ext>
            </a:extLst>
          </p:cNvPr>
          <p:cNvSpPr>
            <a:spLocks noGrp="1"/>
          </p:cNvSpPr>
          <p:nvPr>
            <p:ph type="sldNum" sz="quarter" idx="12"/>
          </p:nvPr>
        </p:nvSpPr>
        <p:spPr>
          <a:xfrm>
            <a:off x="630336" y="4751456"/>
            <a:ext cx="1797050" cy="273844"/>
          </a:xfrm>
        </p:spPr>
        <p:txBody>
          <a:bodyPr/>
          <a:lstStyle/>
          <a:p>
            <a:pPr algn="l"/>
            <a:fld id="{F8055B2D-3FD9-2E48-99D0-C732FBD75709}" type="slidenum">
              <a:rPr lang="en-US" smtClean="0"/>
              <a:pPr algn="l"/>
              <a:t>11</a:t>
            </a:fld>
            <a:endParaRPr lang="en-US" dirty="0"/>
          </a:p>
        </p:txBody>
      </p:sp>
      <p:pic>
        <p:nvPicPr>
          <p:cNvPr id="8" name="Picture 7" descr="Graphical user interface&#10;&#10;Description automatically generated">
            <a:extLst>
              <a:ext uri="{FF2B5EF4-FFF2-40B4-BE49-F238E27FC236}">
                <a16:creationId xmlns:a16="http://schemas.microsoft.com/office/drawing/2014/main" id="{706505FC-588D-9E8B-E2C1-8DD5C1D32747}"/>
              </a:ext>
            </a:extLst>
          </p:cNvPr>
          <p:cNvPicPr>
            <a:picLocks noChangeAspect="1"/>
          </p:cNvPicPr>
          <p:nvPr/>
        </p:nvPicPr>
        <p:blipFill>
          <a:blip r:embed="rId3"/>
          <a:stretch>
            <a:fillRect/>
          </a:stretch>
        </p:blipFill>
        <p:spPr>
          <a:xfrm>
            <a:off x="7006793" y="4567233"/>
            <a:ext cx="2137207" cy="551400"/>
          </a:xfrm>
          <a:prstGeom prst="rect">
            <a:avLst/>
          </a:prstGeom>
        </p:spPr>
      </p:pic>
    </p:spTree>
    <p:extLst>
      <p:ext uri="{BB962C8B-B14F-4D97-AF65-F5344CB8AC3E}">
        <p14:creationId xmlns:p14="http://schemas.microsoft.com/office/powerpoint/2010/main" val="2796568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C3CFA-D91C-4556-ADA3-1E6449487A85}"/>
              </a:ext>
            </a:extLst>
          </p:cNvPr>
          <p:cNvSpPr>
            <a:spLocks noGrp="1"/>
          </p:cNvSpPr>
          <p:nvPr>
            <p:ph type="title"/>
          </p:nvPr>
        </p:nvSpPr>
        <p:spPr>
          <a:xfrm>
            <a:off x="514349" y="118200"/>
            <a:ext cx="8001001" cy="994172"/>
          </a:xfrm>
        </p:spPr>
        <p:txBody>
          <a:bodyPr/>
          <a:lstStyle/>
          <a:p>
            <a:r>
              <a:rPr lang="en-US" b="1" dirty="0"/>
              <a:t>Spreading the Word</a:t>
            </a:r>
          </a:p>
        </p:txBody>
      </p:sp>
      <p:sp>
        <p:nvSpPr>
          <p:cNvPr id="3" name="Content Placeholder 2">
            <a:extLst>
              <a:ext uri="{FF2B5EF4-FFF2-40B4-BE49-F238E27FC236}">
                <a16:creationId xmlns:a16="http://schemas.microsoft.com/office/drawing/2014/main" id="{739C1492-D866-4767-9923-7E8C585CD287}"/>
              </a:ext>
            </a:extLst>
          </p:cNvPr>
          <p:cNvSpPr>
            <a:spLocks noGrp="1"/>
          </p:cNvSpPr>
          <p:nvPr>
            <p:ph idx="1"/>
          </p:nvPr>
        </p:nvSpPr>
        <p:spPr>
          <a:xfrm>
            <a:off x="514349" y="1213574"/>
            <a:ext cx="8327649" cy="3381477"/>
          </a:xfrm>
        </p:spPr>
        <p:txBody>
          <a:bodyPr numCol="1" spcCol="0">
            <a:normAutofit/>
          </a:bodyPr>
          <a:lstStyle/>
          <a:p>
            <a:pPr marL="0" marR="0" indent="0">
              <a:lnSpc>
                <a:spcPct val="150000"/>
              </a:lnSpc>
              <a:spcBef>
                <a:spcPts val="0"/>
              </a:spcBef>
              <a:spcAft>
                <a:spcPts val="0"/>
              </a:spcAft>
              <a:buNone/>
            </a:pPr>
            <a:r>
              <a:rPr lang="en-US" sz="1400" dirty="0">
                <a:solidFill>
                  <a:schemeClr val="bg2"/>
                </a:solidFill>
                <a:latin typeface="Proxima Nova" panose="02000506030000020004"/>
              </a:rPr>
              <a:t>We hope you will let others know that NAMI is here when they need us. NAMI is the only organization that provides family support programs like ours, and people need to know they are not alone. There are NAMI affiliates across the county, the state, and the nation. </a:t>
            </a:r>
          </a:p>
          <a:p>
            <a:pPr marL="0" marR="0" indent="0">
              <a:lnSpc>
                <a:spcPct val="150000"/>
              </a:lnSpc>
              <a:spcBef>
                <a:spcPts val="0"/>
              </a:spcBef>
              <a:spcAft>
                <a:spcPts val="0"/>
              </a:spcAft>
              <a:buNone/>
            </a:pPr>
            <a:endParaRPr lang="en-US" sz="1400" dirty="0">
              <a:solidFill>
                <a:schemeClr val="bg2"/>
              </a:solidFill>
              <a:latin typeface="Proxima Nova" panose="02000506030000020004"/>
            </a:endParaRPr>
          </a:p>
          <a:p>
            <a:pPr marL="0" marR="0" indent="0">
              <a:lnSpc>
                <a:spcPct val="150000"/>
              </a:lnSpc>
              <a:spcBef>
                <a:spcPts val="0"/>
              </a:spcBef>
              <a:spcAft>
                <a:spcPts val="0"/>
              </a:spcAft>
              <a:buNone/>
            </a:pPr>
            <a:r>
              <a:rPr lang="en-US" sz="1400" dirty="0">
                <a:solidFill>
                  <a:schemeClr val="bg2"/>
                </a:solidFill>
                <a:latin typeface="Proxima Nova" panose="02000506030000020004"/>
              </a:rPr>
              <a:t>We hope you’ll listen to inspiring personal testimonies of people who have a mental illness by visiting </a:t>
            </a:r>
            <a:r>
              <a:rPr lang="en-US" sz="1400" b="1" dirty="0">
                <a:solidFill>
                  <a:schemeClr val="bg2"/>
                </a:solidFill>
                <a:latin typeface="Proxima Nova" panose="02000506030000020004"/>
              </a:rPr>
              <a:t>“Books and Videos” </a:t>
            </a:r>
            <a:r>
              <a:rPr lang="en-US" sz="1400" dirty="0">
                <a:solidFill>
                  <a:schemeClr val="bg2"/>
                </a:solidFill>
                <a:latin typeface="Proxima Nova" panose="02000506030000020004"/>
              </a:rPr>
              <a:t>in our </a:t>
            </a:r>
            <a:r>
              <a:rPr lang="en-US" sz="1400" b="1" dirty="0">
                <a:solidFill>
                  <a:schemeClr val="bg2"/>
                </a:solidFill>
                <a:latin typeface="Proxima Nova" panose="02000506030000020004"/>
              </a:rPr>
              <a:t>Resources</a:t>
            </a:r>
            <a:r>
              <a:rPr lang="en-US" sz="1400" dirty="0">
                <a:solidFill>
                  <a:schemeClr val="bg2"/>
                </a:solidFill>
                <a:latin typeface="Proxima Nova" panose="02000506030000020004"/>
              </a:rPr>
              <a:t> webpage and share those stories when you meet someone who needs help and hope.  </a:t>
            </a:r>
          </a:p>
          <a:p>
            <a:pPr marL="0" marR="0" indent="0">
              <a:lnSpc>
                <a:spcPct val="150000"/>
              </a:lnSpc>
              <a:spcBef>
                <a:spcPts val="0"/>
              </a:spcBef>
              <a:spcAft>
                <a:spcPts val="0"/>
              </a:spcAft>
              <a:buNone/>
            </a:pPr>
            <a:endParaRPr lang="en-US" sz="1400" dirty="0">
              <a:solidFill>
                <a:schemeClr val="bg2"/>
              </a:solidFill>
              <a:latin typeface="Proxima Nova" panose="02000506030000020004"/>
            </a:endParaRPr>
          </a:p>
          <a:p>
            <a:pPr marL="0" marR="0" indent="0">
              <a:lnSpc>
                <a:spcPct val="150000"/>
              </a:lnSpc>
              <a:spcBef>
                <a:spcPts val="0"/>
              </a:spcBef>
              <a:spcAft>
                <a:spcPts val="0"/>
              </a:spcAft>
              <a:buNone/>
            </a:pPr>
            <a:r>
              <a:rPr lang="en-US" sz="1400" dirty="0">
                <a:solidFill>
                  <a:schemeClr val="bg2"/>
                </a:solidFill>
                <a:latin typeface="Proxima Nova" panose="02000506030000020004"/>
              </a:rPr>
              <a:t>We hope you’ll let others know </a:t>
            </a:r>
            <a:r>
              <a:rPr lang="en-US" sz="1400">
                <a:solidFill>
                  <a:schemeClr val="bg2"/>
                </a:solidFill>
                <a:latin typeface="Proxima Nova" panose="02000506030000020004"/>
              </a:rPr>
              <a:t>about the local </a:t>
            </a:r>
            <a:r>
              <a:rPr lang="en-US" sz="1400" dirty="0">
                <a:solidFill>
                  <a:schemeClr val="bg2"/>
                </a:solidFill>
                <a:latin typeface="Proxima Nova" panose="02000506030000020004"/>
              </a:rPr>
              <a:t>resources and information available at our website, and the support groups and classes we offer.  </a:t>
            </a:r>
          </a:p>
        </p:txBody>
      </p:sp>
      <p:sp>
        <p:nvSpPr>
          <p:cNvPr id="5" name="Slide Number Placeholder 4">
            <a:extLst>
              <a:ext uri="{FF2B5EF4-FFF2-40B4-BE49-F238E27FC236}">
                <a16:creationId xmlns:a16="http://schemas.microsoft.com/office/drawing/2014/main" id="{9513D08E-2261-4C82-A402-B2717BFF3487}"/>
              </a:ext>
            </a:extLst>
          </p:cNvPr>
          <p:cNvSpPr>
            <a:spLocks noGrp="1"/>
          </p:cNvSpPr>
          <p:nvPr>
            <p:ph type="sldNum" sz="quarter" idx="12"/>
          </p:nvPr>
        </p:nvSpPr>
        <p:spPr>
          <a:xfrm>
            <a:off x="630336" y="4751456"/>
            <a:ext cx="1797050" cy="273844"/>
          </a:xfrm>
        </p:spPr>
        <p:txBody>
          <a:bodyPr/>
          <a:lstStyle/>
          <a:p>
            <a:pPr algn="l"/>
            <a:fld id="{F8055B2D-3FD9-2E48-99D0-C732FBD75709}" type="slidenum">
              <a:rPr lang="en-US" smtClean="0"/>
              <a:pPr algn="l"/>
              <a:t>12</a:t>
            </a:fld>
            <a:endParaRPr lang="en-US" dirty="0"/>
          </a:p>
        </p:txBody>
      </p:sp>
      <p:pic>
        <p:nvPicPr>
          <p:cNvPr id="8" name="Picture 7" descr="Graphical user interface&#10;&#10;Description automatically generated">
            <a:extLst>
              <a:ext uri="{FF2B5EF4-FFF2-40B4-BE49-F238E27FC236}">
                <a16:creationId xmlns:a16="http://schemas.microsoft.com/office/drawing/2014/main" id="{706505FC-588D-9E8B-E2C1-8DD5C1D32747}"/>
              </a:ext>
            </a:extLst>
          </p:cNvPr>
          <p:cNvPicPr>
            <a:picLocks noChangeAspect="1"/>
          </p:cNvPicPr>
          <p:nvPr/>
        </p:nvPicPr>
        <p:blipFill>
          <a:blip r:embed="rId3"/>
          <a:stretch>
            <a:fillRect/>
          </a:stretch>
        </p:blipFill>
        <p:spPr>
          <a:xfrm>
            <a:off x="7006793" y="4567233"/>
            <a:ext cx="2137207" cy="551400"/>
          </a:xfrm>
          <a:prstGeom prst="rect">
            <a:avLst/>
          </a:prstGeom>
        </p:spPr>
      </p:pic>
    </p:spTree>
    <p:extLst>
      <p:ext uri="{BB962C8B-B14F-4D97-AF65-F5344CB8AC3E}">
        <p14:creationId xmlns:p14="http://schemas.microsoft.com/office/powerpoint/2010/main" val="3651908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187EA2-13E7-D4BF-2FE6-335F91C84A95}"/>
              </a:ext>
            </a:extLst>
          </p:cNvPr>
          <p:cNvPicPr>
            <a:picLocks noChangeAspect="1"/>
          </p:cNvPicPr>
          <p:nvPr/>
        </p:nvPicPr>
        <p:blipFill>
          <a:blip r:embed="rId3"/>
          <a:stretch>
            <a:fillRect/>
          </a:stretch>
        </p:blipFill>
        <p:spPr>
          <a:xfrm>
            <a:off x="1804621" y="2240972"/>
            <a:ext cx="3429000" cy="2571750"/>
          </a:xfrm>
          <a:prstGeom prst="rect">
            <a:avLst/>
          </a:prstGeom>
        </p:spPr>
      </p:pic>
      <p:sp>
        <p:nvSpPr>
          <p:cNvPr id="2" name="Title 1">
            <a:extLst>
              <a:ext uri="{FF2B5EF4-FFF2-40B4-BE49-F238E27FC236}">
                <a16:creationId xmlns:a16="http://schemas.microsoft.com/office/drawing/2014/main" id="{D9C76C37-35D3-2734-E41D-C7BA1BBFAA89}"/>
              </a:ext>
            </a:extLst>
          </p:cNvPr>
          <p:cNvSpPr>
            <a:spLocks noGrp="1"/>
          </p:cNvSpPr>
          <p:nvPr>
            <p:ph type="title"/>
          </p:nvPr>
        </p:nvSpPr>
        <p:spPr/>
        <p:txBody>
          <a:bodyPr>
            <a:normAutofit/>
          </a:bodyPr>
          <a:lstStyle/>
          <a:p>
            <a:pPr algn="ctr"/>
            <a:r>
              <a:rPr lang="en-US" b="1" dirty="0"/>
              <a:t>NAMI Walks – May 4, 2024</a:t>
            </a:r>
          </a:p>
        </p:txBody>
      </p:sp>
      <p:sp>
        <p:nvSpPr>
          <p:cNvPr id="5" name="Slide Number Placeholder 4">
            <a:extLst>
              <a:ext uri="{FF2B5EF4-FFF2-40B4-BE49-F238E27FC236}">
                <a16:creationId xmlns:a16="http://schemas.microsoft.com/office/drawing/2014/main" id="{031BF36F-9D83-C69D-3FC0-CE74979B952C}"/>
              </a:ext>
            </a:extLst>
          </p:cNvPr>
          <p:cNvSpPr>
            <a:spLocks noGrp="1"/>
          </p:cNvSpPr>
          <p:nvPr>
            <p:ph type="sldNum" sz="quarter" idx="12"/>
          </p:nvPr>
        </p:nvSpPr>
        <p:spPr>
          <a:xfrm>
            <a:off x="-1219125" y="4768110"/>
            <a:ext cx="1797050" cy="273844"/>
          </a:xfrm>
        </p:spPr>
        <p:txBody>
          <a:bodyPr/>
          <a:lstStyle/>
          <a:p>
            <a:fld id="{F8055B2D-3FD9-2E48-99D0-C732FBD75709}" type="slidenum">
              <a:rPr lang="en-US" smtClean="0"/>
              <a:pPr/>
              <a:t>13</a:t>
            </a:fld>
            <a:endParaRPr lang="en-US" dirty="0"/>
          </a:p>
        </p:txBody>
      </p:sp>
      <p:pic>
        <p:nvPicPr>
          <p:cNvPr id="6" name="Content Placeholder 5" descr="Graphical user interface&#10;&#10;Description automatically generated">
            <a:extLst>
              <a:ext uri="{FF2B5EF4-FFF2-40B4-BE49-F238E27FC236}">
                <a16:creationId xmlns:a16="http://schemas.microsoft.com/office/drawing/2014/main" id="{42B2B99D-F5C6-B778-F180-3BF12D1C477C}"/>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460317" y="4154252"/>
            <a:ext cx="2683683" cy="750780"/>
          </a:xfrm>
          <a:prstGeom prst="rect">
            <a:avLst/>
          </a:prstGeom>
        </p:spPr>
      </p:pic>
      <p:sp>
        <p:nvSpPr>
          <p:cNvPr id="10" name="TextBox 9">
            <a:extLst>
              <a:ext uri="{FF2B5EF4-FFF2-40B4-BE49-F238E27FC236}">
                <a16:creationId xmlns:a16="http://schemas.microsoft.com/office/drawing/2014/main" id="{BDF19E5F-0CDF-CC61-EB83-2923D86CE7AD}"/>
              </a:ext>
            </a:extLst>
          </p:cNvPr>
          <p:cNvSpPr txBox="1"/>
          <p:nvPr/>
        </p:nvSpPr>
        <p:spPr>
          <a:xfrm>
            <a:off x="628651" y="1253398"/>
            <a:ext cx="8202198" cy="1107996"/>
          </a:xfrm>
          <a:prstGeom prst="rect">
            <a:avLst/>
          </a:prstGeom>
          <a:noFill/>
        </p:spPr>
        <p:txBody>
          <a:bodyPr wrap="square" rtlCol="0">
            <a:spAutoFit/>
          </a:bodyPr>
          <a:lstStyle/>
          <a:p>
            <a:r>
              <a:rPr lang="en-US" sz="2400" b="1" dirty="0">
                <a:solidFill>
                  <a:schemeClr val="bg1">
                    <a:lumMod val="75000"/>
                  </a:schemeClr>
                </a:solidFill>
                <a:effectLst>
                  <a:outerShdw blurRad="38100" dist="38100" dir="2700000" algn="tl">
                    <a:srgbClr val="000000">
                      <a:alpha val="43137"/>
                    </a:srgbClr>
                  </a:outerShdw>
                </a:effectLst>
              </a:rPr>
              <a:t>Support NAMI during our largest yearly fundraiser-NAMI Walks. Donations accepted through July 4, 2024.</a:t>
            </a:r>
            <a:endParaRPr lang="en-US" b="1" dirty="0">
              <a:solidFill>
                <a:schemeClr val="bg1">
                  <a:lumMod val="75000"/>
                </a:schemeClr>
              </a:solidFill>
              <a:effectLst>
                <a:outerShdw blurRad="38100" dist="38100" dir="2700000" algn="tl">
                  <a:srgbClr val="000000">
                    <a:alpha val="43137"/>
                  </a:srgbClr>
                </a:outerShdw>
              </a:effectLst>
            </a:endParaRPr>
          </a:p>
          <a:p>
            <a:endParaRPr lang="en-US" b="1" dirty="0">
              <a:solidFill>
                <a:schemeClr val="bg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44095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C3CFA-D91C-4556-ADA3-1E6449487A85}"/>
              </a:ext>
            </a:extLst>
          </p:cNvPr>
          <p:cNvSpPr>
            <a:spLocks noGrp="1"/>
          </p:cNvSpPr>
          <p:nvPr>
            <p:ph type="title"/>
          </p:nvPr>
        </p:nvSpPr>
        <p:spPr>
          <a:xfrm>
            <a:off x="514349" y="118200"/>
            <a:ext cx="8001001" cy="994172"/>
          </a:xfrm>
        </p:spPr>
        <p:txBody>
          <a:bodyPr/>
          <a:lstStyle/>
          <a:p>
            <a:pPr algn="ctr"/>
            <a:r>
              <a:rPr lang="en-US" b="1" dirty="0"/>
              <a:t>Contact NAMI San Gabriel Valley</a:t>
            </a:r>
          </a:p>
        </p:txBody>
      </p:sp>
      <p:sp>
        <p:nvSpPr>
          <p:cNvPr id="3" name="Content Placeholder 2">
            <a:extLst>
              <a:ext uri="{FF2B5EF4-FFF2-40B4-BE49-F238E27FC236}">
                <a16:creationId xmlns:a16="http://schemas.microsoft.com/office/drawing/2014/main" id="{739C1492-D866-4767-9923-7E8C585CD287}"/>
              </a:ext>
            </a:extLst>
          </p:cNvPr>
          <p:cNvSpPr>
            <a:spLocks noGrp="1"/>
          </p:cNvSpPr>
          <p:nvPr>
            <p:ph idx="1"/>
          </p:nvPr>
        </p:nvSpPr>
        <p:spPr>
          <a:xfrm>
            <a:off x="514349" y="1213574"/>
            <a:ext cx="8327649" cy="3381477"/>
          </a:xfrm>
        </p:spPr>
        <p:txBody>
          <a:bodyPr numCol="1" spcCol="0">
            <a:normAutofit/>
          </a:bodyPr>
          <a:lstStyle/>
          <a:p>
            <a:pPr marL="0" marR="0" indent="0">
              <a:lnSpc>
                <a:spcPct val="150000"/>
              </a:lnSpc>
              <a:spcBef>
                <a:spcPts val="0"/>
              </a:spcBef>
              <a:spcAft>
                <a:spcPts val="0"/>
              </a:spcAft>
              <a:buNone/>
            </a:pPr>
            <a:r>
              <a:rPr lang="en-US" sz="2000" dirty="0">
                <a:solidFill>
                  <a:schemeClr val="bg2"/>
                </a:solidFill>
                <a:latin typeface="Proxima Nova" panose="02000506030000020004"/>
              </a:rPr>
              <a:t>Visit our website for contact information, resources, programs, calendar, and opportunities to get involved. </a:t>
            </a:r>
            <a:r>
              <a:rPr lang="en-US" sz="2400" b="1" dirty="0">
                <a:solidFill>
                  <a:srgbClr val="002060"/>
                </a:solidFill>
                <a:latin typeface="Proxima Nova" panose="02000506030000020004"/>
                <a:hlinkClick r:id="rId3"/>
              </a:rPr>
              <a:t>h</a:t>
            </a:r>
            <a:r>
              <a:rPr lang="en-US" sz="2400" b="1" dirty="0">
                <a:solidFill>
                  <a:srgbClr val="000000"/>
                </a:solidFill>
                <a:latin typeface="Proxima Nova" panose="02000506030000020004"/>
                <a:hlinkClick r:id="rId3"/>
              </a:rPr>
              <a:t>ttps://namisangabrielvalley.org</a:t>
            </a:r>
            <a:r>
              <a:rPr lang="en-US" sz="2400" b="1" dirty="0">
                <a:solidFill>
                  <a:srgbClr val="000000"/>
                </a:solidFill>
                <a:latin typeface="Proxima Nova" panose="02000506030000020004"/>
              </a:rPr>
              <a:t> </a:t>
            </a:r>
          </a:p>
          <a:p>
            <a:pPr marL="0" marR="0" indent="0">
              <a:lnSpc>
                <a:spcPct val="150000"/>
              </a:lnSpc>
              <a:spcBef>
                <a:spcPts val="0"/>
              </a:spcBef>
              <a:spcAft>
                <a:spcPts val="0"/>
              </a:spcAft>
              <a:buNone/>
            </a:pPr>
            <a:r>
              <a:rPr lang="en-US" sz="2400" b="1" dirty="0">
                <a:solidFill>
                  <a:srgbClr val="000000"/>
                </a:solidFill>
                <a:latin typeface="Proxima Nova" panose="02000506030000020004"/>
              </a:rPr>
              <a:t>626-577-6697  or 818-928-2813</a:t>
            </a:r>
          </a:p>
          <a:p>
            <a:pPr marL="0" marR="0" indent="0">
              <a:lnSpc>
                <a:spcPct val="150000"/>
              </a:lnSpc>
              <a:spcBef>
                <a:spcPts val="0"/>
              </a:spcBef>
              <a:spcAft>
                <a:spcPts val="0"/>
              </a:spcAft>
              <a:buNone/>
            </a:pPr>
            <a:r>
              <a:rPr lang="en-US" sz="2400" b="1" dirty="0">
                <a:solidFill>
                  <a:srgbClr val="000000"/>
                </a:solidFill>
                <a:latin typeface="Proxima Nova" panose="02000506030000020004"/>
                <a:hlinkClick r:id="rId4"/>
              </a:rPr>
              <a:t>sgvnami@pacificclinics.org</a:t>
            </a:r>
            <a:endParaRPr lang="en-US" sz="2400" b="1" dirty="0">
              <a:solidFill>
                <a:srgbClr val="000000"/>
              </a:solidFill>
              <a:latin typeface="Proxima Nova" panose="02000506030000020004"/>
            </a:endParaRPr>
          </a:p>
          <a:p>
            <a:pPr marL="0" marR="0" indent="0">
              <a:lnSpc>
                <a:spcPct val="150000"/>
              </a:lnSpc>
              <a:spcBef>
                <a:spcPts val="0"/>
              </a:spcBef>
              <a:spcAft>
                <a:spcPts val="0"/>
              </a:spcAft>
              <a:buNone/>
            </a:pPr>
            <a:r>
              <a:rPr lang="en-US" sz="2400" b="1" dirty="0">
                <a:solidFill>
                  <a:srgbClr val="000000"/>
                </a:solidFill>
                <a:latin typeface="Proxima Nova" panose="02000506030000020004"/>
                <a:hlinkClick r:id="rId5"/>
              </a:rPr>
              <a:t>sgil@namiglac.org</a:t>
            </a:r>
            <a:r>
              <a:rPr lang="en-US" sz="2400" b="1" dirty="0">
                <a:solidFill>
                  <a:srgbClr val="000000"/>
                </a:solidFill>
                <a:latin typeface="Proxima Nova" panose="02000506030000020004"/>
              </a:rPr>
              <a:t> </a:t>
            </a:r>
          </a:p>
          <a:p>
            <a:pPr marL="0" marR="0" indent="0">
              <a:lnSpc>
                <a:spcPct val="150000"/>
              </a:lnSpc>
              <a:spcBef>
                <a:spcPts val="0"/>
              </a:spcBef>
              <a:spcAft>
                <a:spcPts val="0"/>
              </a:spcAft>
              <a:buNone/>
            </a:pPr>
            <a:endParaRPr lang="en-US" sz="2400" b="1" dirty="0">
              <a:solidFill>
                <a:srgbClr val="000000"/>
              </a:solidFill>
              <a:latin typeface="Proxima Nova" panose="02000506030000020004"/>
            </a:endParaRPr>
          </a:p>
        </p:txBody>
      </p:sp>
      <p:sp>
        <p:nvSpPr>
          <p:cNvPr id="5" name="Slide Number Placeholder 4">
            <a:extLst>
              <a:ext uri="{FF2B5EF4-FFF2-40B4-BE49-F238E27FC236}">
                <a16:creationId xmlns:a16="http://schemas.microsoft.com/office/drawing/2014/main" id="{9513D08E-2261-4C82-A402-B2717BFF3487}"/>
              </a:ext>
            </a:extLst>
          </p:cNvPr>
          <p:cNvSpPr>
            <a:spLocks noGrp="1"/>
          </p:cNvSpPr>
          <p:nvPr>
            <p:ph type="sldNum" sz="quarter" idx="12"/>
          </p:nvPr>
        </p:nvSpPr>
        <p:spPr>
          <a:xfrm>
            <a:off x="630336" y="4751456"/>
            <a:ext cx="1797050" cy="273844"/>
          </a:xfrm>
        </p:spPr>
        <p:txBody>
          <a:bodyPr/>
          <a:lstStyle/>
          <a:p>
            <a:pPr algn="l"/>
            <a:fld id="{F8055B2D-3FD9-2E48-99D0-C732FBD75709}" type="slidenum">
              <a:rPr lang="en-US" smtClean="0"/>
              <a:pPr algn="l"/>
              <a:t>14</a:t>
            </a:fld>
            <a:endParaRPr lang="en-US" dirty="0"/>
          </a:p>
        </p:txBody>
      </p:sp>
      <p:pic>
        <p:nvPicPr>
          <p:cNvPr id="8" name="Picture 7" descr="Graphical user interface&#10;&#10;Description automatically generated">
            <a:extLst>
              <a:ext uri="{FF2B5EF4-FFF2-40B4-BE49-F238E27FC236}">
                <a16:creationId xmlns:a16="http://schemas.microsoft.com/office/drawing/2014/main" id="{706505FC-588D-9E8B-E2C1-8DD5C1D32747}"/>
              </a:ext>
            </a:extLst>
          </p:cNvPr>
          <p:cNvPicPr>
            <a:picLocks noChangeAspect="1"/>
          </p:cNvPicPr>
          <p:nvPr/>
        </p:nvPicPr>
        <p:blipFill>
          <a:blip r:embed="rId6"/>
          <a:stretch>
            <a:fillRect/>
          </a:stretch>
        </p:blipFill>
        <p:spPr>
          <a:xfrm>
            <a:off x="7006793" y="4567233"/>
            <a:ext cx="2137207" cy="551400"/>
          </a:xfrm>
          <a:prstGeom prst="rect">
            <a:avLst/>
          </a:prstGeom>
        </p:spPr>
      </p:pic>
    </p:spTree>
    <p:extLst>
      <p:ext uri="{BB962C8B-B14F-4D97-AF65-F5344CB8AC3E}">
        <p14:creationId xmlns:p14="http://schemas.microsoft.com/office/powerpoint/2010/main" val="3303567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2A125-F075-B6D5-0982-400EDF3A4FB9}"/>
              </a:ext>
            </a:extLst>
          </p:cNvPr>
          <p:cNvSpPr>
            <a:spLocks noGrp="1"/>
          </p:cNvSpPr>
          <p:nvPr>
            <p:ph type="title"/>
          </p:nvPr>
        </p:nvSpPr>
        <p:spPr>
          <a:xfrm>
            <a:off x="628650" y="1873312"/>
            <a:ext cx="7886700" cy="994172"/>
          </a:xfrm>
        </p:spPr>
        <p:txBody>
          <a:bodyPr>
            <a:normAutofit/>
          </a:bodyPr>
          <a:lstStyle/>
          <a:p>
            <a:pPr algn="ctr"/>
            <a:r>
              <a:rPr lang="en-US" sz="5400" b="1" dirty="0"/>
              <a:t>Thank You</a:t>
            </a:r>
          </a:p>
        </p:txBody>
      </p:sp>
    </p:spTree>
    <p:extLst>
      <p:ext uri="{BB962C8B-B14F-4D97-AF65-F5344CB8AC3E}">
        <p14:creationId xmlns:p14="http://schemas.microsoft.com/office/powerpoint/2010/main" val="1273472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C3CFA-D91C-4556-ADA3-1E6449487A85}"/>
              </a:ext>
            </a:extLst>
          </p:cNvPr>
          <p:cNvSpPr>
            <a:spLocks noGrp="1"/>
          </p:cNvSpPr>
          <p:nvPr>
            <p:ph type="title"/>
          </p:nvPr>
        </p:nvSpPr>
        <p:spPr>
          <a:xfrm>
            <a:off x="514349" y="118200"/>
            <a:ext cx="8001001" cy="994172"/>
          </a:xfrm>
        </p:spPr>
        <p:txBody>
          <a:bodyPr/>
          <a:lstStyle/>
          <a:p>
            <a:r>
              <a:rPr lang="en-US" b="1" dirty="0"/>
              <a:t>Who We Are</a:t>
            </a:r>
          </a:p>
        </p:txBody>
      </p:sp>
      <p:pic>
        <p:nvPicPr>
          <p:cNvPr id="6" name="Online Media 5">
            <a:hlinkClick r:id="" action="ppaction://media"/>
            <a:extLst>
              <a:ext uri="{FF2B5EF4-FFF2-40B4-BE49-F238E27FC236}">
                <a16:creationId xmlns:a16="http://schemas.microsoft.com/office/drawing/2014/main" id="{C3AE9A30-1674-42E2-8E9B-35BFBB8568D7}"/>
              </a:ext>
            </a:extLst>
          </p:cNvPr>
          <p:cNvPicPr>
            <a:picLocks noGrp="1" noRot="1" noChangeAspect="1"/>
          </p:cNvPicPr>
          <p:nvPr>
            <p:ph idx="1"/>
            <a:videoFile r:link="rId1"/>
          </p:nvPr>
        </p:nvPicPr>
        <p:blipFill>
          <a:blip r:embed="rId3"/>
          <a:srcRect/>
          <a:stretch/>
        </p:blipFill>
        <p:spPr>
          <a:xfrm>
            <a:off x="1528861" y="1364845"/>
            <a:ext cx="5510661" cy="2809270"/>
          </a:xfrm>
          <a:prstGeom prst="rect">
            <a:avLst/>
          </a:prstGeom>
        </p:spPr>
      </p:pic>
      <p:sp>
        <p:nvSpPr>
          <p:cNvPr id="4" name="Footer Placeholder 3">
            <a:extLst>
              <a:ext uri="{FF2B5EF4-FFF2-40B4-BE49-F238E27FC236}">
                <a16:creationId xmlns:a16="http://schemas.microsoft.com/office/drawing/2014/main" id="{FBC6DEA8-EA9C-436C-936F-FAA81A3585AD}"/>
              </a:ext>
            </a:extLst>
          </p:cNvPr>
          <p:cNvSpPr>
            <a:spLocks noGrp="1"/>
          </p:cNvSpPr>
          <p:nvPr>
            <p:ph type="ftr" sz="quarter" idx="11"/>
          </p:nvPr>
        </p:nvSpPr>
        <p:spPr>
          <a:xfrm>
            <a:off x="3092958" y="4751456"/>
            <a:ext cx="2695575" cy="273844"/>
          </a:xfrm>
        </p:spPr>
        <p:txBody>
          <a:bodyPr/>
          <a:lstStyle/>
          <a:p>
            <a:r>
              <a:rPr lang="en-US" dirty="0"/>
              <a:t>NAMI Overview</a:t>
            </a:r>
          </a:p>
        </p:txBody>
      </p:sp>
      <p:sp>
        <p:nvSpPr>
          <p:cNvPr id="5" name="Slide Number Placeholder 4">
            <a:extLst>
              <a:ext uri="{FF2B5EF4-FFF2-40B4-BE49-F238E27FC236}">
                <a16:creationId xmlns:a16="http://schemas.microsoft.com/office/drawing/2014/main" id="{9513D08E-2261-4C82-A402-B2717BFF3487}"/>
              </a:ext>
            </a:extLst>
          </p:cNvPr>
          <p:cNvSpPr>
            <a:spLocks noGrp="1"/>
          </p:cNvSpPr>
          <p:nvPr>
            <p:ph type="sldNum" sz="quarter" idx="12"/>
          </p:nvPr>
        </p:nvSpPr>
        <p:spPr>
          <a:xfrm>
            <a:off x="630336" y="4751456"/>
            <a:ext cx="1797050" cy="273844"/>
          </a:xfrm>
        </p:spPr>
        <p:txBody>
          <a:bodyPr/>
          <a:lstStyle/>
          <a:p>
            <a:pPr algn="l"/>
            <a:fld id="{F8055B2D-3FD9-2E48-99D0-C732FBD75709}" type="slidenum">
              <a:rPr lang="en-US" smtClean="0"/>
              <a:pPr algn="l"/>
              <a:t>2</a:t>
            </a:fld>
            <a:endParaRPr lang="en-US" dirty="0"/>
          </a:p>
        </p:txBody>
      </p:sp>
      <p:pic>
        <p:nvPicPr>
          <p:cNvPr id="7" name="Picture 6" descr="Icon&#10;&#10;Description automatically generated with low confidence">
            <a:extLst>
              <a:ext uri="{FF2B5EF4-FFF2-40B4-BE49-F238E27FC236}">
                <a16:creationId xmlns:a16="http://schemas.microsoft.com/office/drawing/2014/main" id="{4415F8EE-243E-405C-A7E3-4DCF2E515801}"/>
              </a:ext>
            </a:extLst>
          </p:cNvPr>
          <p:cNvPicPr>
            <a:picLocks noChangeAspect="1"/>
          </p:cNvPicPr>
          <p:nvPr/>
        </p:nvPicPr>
        <p:blipFill>
          <a:blip r:embed="rId4"/>
          <a:stretch>
            <a:fillRect/>
          </a:stretch>
        </p:blipFill>
        <p:spPr>
          <a:xfrm>
            <a:off x="7650893" y="4500826"/>
            <a:ext cx="1305406" cy="501259"/>
          </a:xfrm>
          <a:prstGeom prst="rect">
            <a:avLst/>
          </a:prstGeom>
        </p:spPr>
      </p:pic>
    </p:spTree>
    <p:extLst>
      <p:ext uri="{BB962C8B-B14F-4D97-AF65-F5344CB8AC3E}">
        <p14:creationId xmlns:p14="http://schemas.microsoft.com/office/powerpoint/2010/main" val="314485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EACA9D7-F5C0-4AB7-8ED7-6983D21BF301}"/>
              </a:ext>
            </a:extLst>
          </p:cNvPr>
          <p:cNvPicPr>
            <a:picLocks noChangeAspect="1"/>
          </p:cNvPicPr>
          <p:nvPr/>
        </p:nvPicPr>
        <p:blipFill>
          <a:blip r:embed="rId2"/>
          <a:stretch>
            <a:fillRect/>
          </a:stretch>
        </p:blipFill>
        <p:spPr>
          <a:xfrm>
            <a:off x="5730039" y="2040193"/>
            <a:ext cx="3290654" cy="2304228"/>
          </a:xfrm>
          <a:prstGeom prst="rect">
            <a:avLst/>
          </a:prstGeom>
        </p:spPr>
      </p:pic>
      <p:sp>
        <p:nvSpPr>
          <p:cNvPr id="2" name="Title 1">
            <a:extLst>
              <a:ext uri="{FF2B5EF4-FFF2-40B4-BE49-F238E27FC236}">
                <a16:creationId xmlns:a16="http://schemas.microsoft.com/office/drawing/2014/main" id="{1CBC3CFA-D91C-4556-ADA3-1E6449487A85}"/>
              </a:ext>
            </a:extLst>
          </p:cNvPr>
          <p:cNvSpPr>
            <a:spLocks noGrp="1"/>
          </p:cNvSpPr>
          <p:nvPr>
            <p:ph type="title"/>
          </p:nvPr>
        </p:nvSpPr>
        <p:spPr>
          <a:xfrm>
            <a:off x="514349" y="118200"/>
            <a:ext cx="8001001" cy="994172"/>
          </a:xfrm>
        </p:spPr>
        <p:txBody>
          <a:bodyPr/>
          <a:lstStyle/>
          <a:p>
            <a:r>
              <a:rPr lang="en-US" b="1" dirty="0"/>
              <a:t>Who We Are</a:t>
            </a:r>
          </a:p>
        </p:txBody>
      </p:sp>
      <p:sp>
        <p:nvSpPr>
          <p:cNvPr id="3" name="Content Placeholder 2">
            <a:extLst>
              <a:ext uri="{FF2B5EF4-FFF2-40B4-BE49-F238E27FC236}">
                <a16:creationId xmlns:a16="http://schemas.microsoft.com/office/drawing/2014/main" id="{739C1492-D866-4767-9923-7E8C585CD287}"/>
              </a:ext>
            </a:extLst>
          </p:cNvPr>
          <p:cNvSpPr>
            <a:spLocks noGrp="1"/>
          </p:cNvSpPr>
          <p:nvPr>
            <p:ph idx="1"/>
          </p:nvPr>
        </p:nvSpPr>
        <p:spPr>
          <a:xfrm>
            <a:off x="514349" y="1213574"/>
            <a:ext cx="8327649" cy="3381477"/>
          </a:xfrm>
        </p:spPr>
        <p:txBody>
          <a:bodyPr numCol="1" spcCol="0">
            <a:normAutofit/>
          </a:bodyPr>
          <a:lstStyle/>
          <a:p>
            <a:pPr marL="0" marR="0" indent="0">
              <a:lnSpc>
                <a:spcPct val="150000"/>
              </a:lnSpc>
              <a:spcBef>
                <a:spcPts val="0"/>
              </a:spcBef>
              <a:spcAft>
                <a:spcPts val="0"/>
              </a:spcAft>
              <a:buNone/>
            </a:pPr>
            <a:r>
              <a:rPr lang="en-US" sz="1400" dirty="0">
                <a:solidFill>
                  <a:srgbClr val="000000"/>
                </a:solidFill>
                <a:effectLst/>
                <a:latin typeface="Proxima Nova" panose="02000506030000020004"/>
                <a:ea typeface="Calibri" panose="020F0502020204030204" pitchFamily="34" charset="0"/>
              </a:rPr>
              <a:t>The National Alliance on Mental Illness (NAMI) is the nation’s largest grassroots mental health organization dedicated to building better lives for the millions of people affected by mental illness.</a:t>
            </a:r>
          </a:p>
          <a:p>
            <a:pPr marL="0" marR="0" indent="0">
              <a:lnSpc>
                <a:spcPct val="150000"/>
              </a:lnSpc>
              <a:spcBef>
                <a:spcPts val="0"/>
              </a:spcBef>
              <a:spcAft>
                <a:spcPts val="0"/>
              </a:spcAft>
              <a:buNone/>
            </a:pPr>
            <a:endParaRPr lang="en-US" sz="1400" dirty="0">
              <a:solidFill>
                <a:srgbClr val="000000"/>
              </a:solidFill>
              <a:effectLst/>
              <a:latin typeface="Proxima Nova" panose="02000506030000020004"/>
              <a:ea typeface="Calibri" panose="020F0502020204030204" pitchFamily="34" charset="0"/>
            </a:endParaRPr>
          </a:p>
          <a:p>
            <a:pPr marL="0" marR="0" indent="0">
              <a:lnSpc>
                <a:spcPct val="150000"/>
              </a:lnSpc>
              <a:spcBef>
                <a:spcPts val="0"/>
              </a:spcBef>
              <a:spcAft>
                <a:spcPts val="0"/>
              </a:spcAft>
              <a:buNone/>
            </a:pPr>
            <a:r>
              <a:rPr lang="en-US" sz="1200" dirty="0">
                <a:solidFill>
                  <a:srgbClr val="000000"/>
                </a:solidFill>
                <a:effectLst/>
                <a:latin typeface="Proxima Nova" panose="02000506030000020004"/>
                <a:ea typeface="Calibri" panose="020F0502020204030204" pitchFamily="34" charset="0"/>
              </a:rPr>
              <a:t>What started as two mothers gathered around a </a:t>
            </a:r>
          </a:p>
          <a:p>
            <a:pPr marL="0" marR="0" indent="0">
              <a:lnSpc>
                <a:spcPct val="150000"/>
              </a:lnSpc>
              <a:spcBef>
                <a:spcPts val="0"/>
              </a:spcBef>
              <a:spcAft>
                <a:spcPts val="0"/>
              </a:spcAft>
              <a:buNone/>
            </a:pPr>
            <a:r>
              <a:rPr lang="en-US" sz="1200" dirty="0">
                <a:solidFill>
                  <a:srgbClr val="000000"/>
                </a:solidFill>
                <a:effectLst/>
                <a:latin typeface="Proxima Nova" panose="02000506030000020004"/>
                <a:ea typeface="Calibri" panose="020F0502020204030204" pitchFamily="34" charset="0"/>
              </a:rPr>
              <a:t>kitchen table in 1979 has blossomed into the nation’s </a:t>
            </a:r>
          </a:p>
          <a:p>
            <a:pPr marL="0" marR="0" indent="0">
              <a:lnSpc>
                <a:spcPct val="150000"/>
              </a:lnSpc>
              <a:spcBef>
                <a:spcPts val="0"/>
              </a:spcBef>
              <a:spcAft>
                <a:spcPts val="0"/>
              </a:spcAft>
              <a:buNone/>
            </a:pPr>
            <a:r>
              <a:rPr lang="en-US" sz="1200" dirty="0">
                <a:solidFill>
                  <a:srgbClr val="000000"/>
                </a:solidFill>
                <a:effectLst/>
                <a:latin typeface="Proxima Nova" panose="02000506030000020004"/>
                <a:ea typeface="Calibri" panose="020F0502020204030204" pitchFamily="34" charset="0"/>
              </a:rPr>
              <a:t>leading voice on mental health. </a:t>
            </a:r>
            <a:r>
              <a:rPr lang="en-US" sz="1200" b="1" dirty="0">
                <a:solidFill>
                  <a:srgbClr val="000000"/>
                </a:solidFill>
                <a:effectLst/>
                <a:latin typeface="Proxima Nova" panose="02000506030000020004"/>
                <a:ea typeface="Calibri" panose="020F0502020204030204" pitchFamily="34" charset="0"/>
              </a:rPr>
              <a:t>Today, NAMI is an</a:t>
            </a:r>
          </a:p>
          <a:p>
            <a:pPr marL="0" marR="0" indent="0">
              <a:lnSpc>
                <a:spcPct val="150000"/>
              </a:lnSpc>
              <a:spcBef>
                <a:spcPts val="0"/>
              </a:spcBef>
              <a:spcAft>
                <a:spcPts val="0"/>
              </a:spcAft>
              <a:buNone/>
            </a:pPr>
            <a:r>
              <a:rPr lang="en-US" sz="1200" b="1" dirty="0">
                <a:solidFill>
                  <a:srgbClr val="000000"/>
                </a:solidFill>
                <a:effectLst/>
                <a:latin typeface="Proxima Nova" panose="02000506030000020004"/>
                <a:ea typeface="Calibri" panose="020F0502020204030204" pitchFamily="34" charset="0"/>
              </a:rPr>
              <a:t>alliance of more than 600 local Affiliates and 49 State </a:t>
            </a:r>
            <a:br>
              <a:rPr lang="en-US" sz="1200" b="1" dirty="0">
                <a:solidFill>
                  <a:srgbClr val="000000"/>
                </a:solidFill>
                <a:effectLst/>
                <a:latin typeface="Proxima Nova" panose="02000506030000020004"/>
                <a:ea typeface="Calibri" panose="020F0502020204030204" pitchFamily="34" charset="0"/>
              </a:rPr>
            </a:br>
            <a:r>
              <a:rPr lang="en-US" sz="1200" b="1" dirty="0">
                <a:solidFill>
                  <a:srgbClr val="000000"/>
                </a:solidFill>
                <a:effectLst/>
                <a:latin typeface="Proxima Nova" panose="02000506030000020004"/>
                <a:ea typeface="Calibri" panose="020F0502020204030204" pitchFamily="34" charset="0"/>
              </a:rPr>
              <a:t>Organizations </a:t>
            </a:r>
            <a:r>
              <a:rPr lang="en-US" sz="1200" dirty="0">
                <a:solidFill>
                  <a:srgbClr val="000000"/>
                </a:solidFill>
                <a:effectLst/>
                <a:latin typeface="Proxima Nova" panose="02000506030000020004"/>
                <a:ea typeface="Calibri" panose="020F0502020204030204" pitchFamily="34" charset="0"/>
              </a:rPr>
              <a:t>who work in your community to raise awareness</a:t>
            </a:r>
          </a:p>
          <a:p>
            <a:pPr marL="0" marR="0" indent="0">
              <a:lnSpc>
                <a:spcPct val="150000"/>
              </a:lnSpc>
              <a:spcBef>
                <a:spcPts val="0"/>
              </a:spcBef>
              <a:spcAft>
                <a:spcPts val="0"/>
              </a:spcAft>
              <a:buNone/>
            </a:pPr>
            <a:r>
              <a:rPr lang="en-US" sz="1200" dirty="0">
                <a:solidFill>
                  <a:srgbClr val="000000"/>
                </a:solidFill>
                <a:effectLst/>
                <a:latin typeface="Proxima Nova" panose="02000506030000020004"/>
                <a:ea typeface="Calibri" panose="020F0502020204030204" pitchFamily="34" charset="0"/>
              </a:rPr>
              <a:t>and provide support and education that was not previously</a:t>
            </a:r>
          </a:p>
          <a:p>
            <a:pPr marL="0" marR="0" indent="0">
              <a:lnSpc>
                <a:spcPct val="150000"/>
              </a:lnSpc>
              <a:spcBef>
                <a:spcPts val="0"/>
              </a:spcBef>
              <a:spcAft>
                <a:spcPts val="0"/>
              </a:spcAft>
              <a:buNone/>
            </a:pPr>
            <a:r>
              <a:rPr lang="en-US" sz="1200" dirty="0">
                <a:solidFill>
                  <a:srgbClr val="000000"/>
                </a:solidFill>
                <a:effectLst/>
                <a:latin typeface="Proxima Nova" panose="02000506030000020004"/>
                <a:ea typeface="Calibri" panose="020F0502020204030204" pitchFamily="34" charset="0"/>
              </a:rPr>
              <a:t>available to those in need.</a:t>
            </a:r>
            <a:endParaRPr lang="en-US" sz="1200" dirty="0">
              <a:solidFill>
                <a:srgbClr val="000000"/>
              </a:solidFill>
              <a:latin typeface="Proxima Nova" panose="02000506030000020004"/>
            </a:endParaRPr>
          </a:p>
        </p:txBody>
      </p:sp>
      <p:sp>
        <p:nvSpPr>
          <p:cNvPr id="4" name="Footer Placeholder 3">
            <a:extLst>
              <a:ext uri="{FF2B5EF4-FFF2-40B4-BE49-F238E27FC236}">
                <a16:creationId xmlns:a16="http://schemas.microsoft.com/office/drawing/2014/main" id="{FBC6DEA8-EA9C-436C-936F-FAA81A3585AD}"/>
              </a:ext>
            </a:extLst>
          </p:cNvPr>
          <p:cNvSpPr>
            <a:spLocks noGrp="1"/>
          </p:cNvSpPr>
          <p:nvPr>
            <p:ph type="ftr" sz="quarter" idx="11"/>
          </p:nvPr>
        </p:nvSpPr>
        <p:spPr>
          <a:xfrm>
            <a:off x="3092958" y="4751456"/>
            <a:ext cx="2695575" cy="273844"/>
          </a:xfrm>
        </p:spPr>
        <p:txBody>
          <a:bodyPr/>
          <a:lstStyle/>
          <a:p>
            <a:r>
              <a:rPr lang="en-US" dirty="0"/>
              <a:t>NAMI Overview</a:t>
            </a:r>
          </a:p>
        </p:txBody>
      </p:sp>
      <p:sp>
        <p:nvSpPr>
          <p:cNvPr id="5" name="Slide Number Placeholder 4">
            <a:extLst>
              <a:ext uri="{FF2B5EF4-FFF2-40B4-BE49-F238E27FC236}">
                <a16:creationId xmlns:a16="http://schemas.microsoft.com/office/drawing/2014/main" id="{9513D08E-2261-4C82-A402-B2717BFF3487}"/>
              </a:ext>
            </a:extLst>
          </p:cNvPr>
          <p:cNvSpPr>
            <a:spLocks noGrp="1"/>
          </p:cNvSpPr>
          <p:nvPr>
            <p:ph type="sldNum" sz="quarter" idx="12"/>
          </p:nvPr>
        </p:nvSpPr>
        <p:spPr>
          <a:xfrm>
            <a:off x="630336" y="4751456"/>
            <a:ext cx="1797050" cy="273844"/>
          </a:xfrm>
        </p:spPr>
        <p:txBody>
          <a:bodyPr/>
          <a:lstStyle/>
          <a:p>
            <a:pPr algn="l"/>
            <a:fld id="{F8055B2D-3FD9-2E48-99D0-C732FBD75709}" type="slidenum">
              <a:rPr lang="en-US" smtClean="0"/>
              <a:pPr algn="l"/>
              <a:t>3</a:t>
            </a:fld>
            <a:endParaRPr lang="en-US" dirty="0"/>
          </a:p>
        </p:txBody>
      </p:sp>
      <p:pic>
        <p:nvPicPr>
          <p:cNvPr id="7" name="Picture 6" descr="Icon&#10;&#10;Description automatically generated with low confidence">
            <a:extLst>
              <a:ext uri="{FF2B5EF4-FFF2-40B4-BE49-F238E27FC236}">
                <a16:creationId xmlns:a16="http://schemas.microsoft.com/office/drawing/2014/main" id="{4415F8EE-243E-405C-A7E3-4DCF2E515801}"/>
              </a:ext>
            </a:extLst>
          </p:cNvPr>
          <p:cNvPicPr>
            <a:picLocks noChangeAspect="1"/>
          </p:cNvPicPr>
          <p:nvPr/>
        </p:nvPicPr>
        <p:blipFill>
          <a:blip r:embed="rId3"/>
          <a:stretch>
            <a:fillRect/>
          </a:stretch>
        </p:blipFill>
        <p:spPr>
          <a:xfrm>
            <a:off x="7650893" y="4500826"/>
            <a:ext cx="1305406" cy="501259"/>
          </a:xfrm>
          <a:prstGeom prst="rect">
            <a:avLst/>
          </a:prstGeom>
        </p:spPr>
      </p:pic>
    </p:spTree>
    <p:extLst>
      <p:ext uri="{BB962C8B-B14F-4D97-AF65-F5344CB8AC3E}">
        <p14:creationId xmlns:p14="http://schemas.microsoft.com/office/powerpoint/2010/main" val="73406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C3CFA-D91C-4556-ADA3-1E6449487A85}"/>
              </a:ext>
            </a:extLst>
          </p:cNvPr>
          <p:cNvSpPr>
            <a:spLocks noGrp="1"/>
          </p:cNvSpPr>
          <p:nvPr>
            <p:ph type="title"/>
          </p:nvPr>
        </p:nvSpPr>
        <p:spPr>
          <a:xfrm>
            <a:off x="514349" y="118200"/>
            <a:ext cx="8001001" cy="994172"/>
          </a:xfrm>
        </p:spPr>
        <p:txBody>
          <a:bodyPr/>
          <a:lstStyle/>
          <a:p>
            <a:r>
              <a:rPr lang="en-US" b="1" dirty="0"/>
              <a:t>Who We Serve</a:t>
            </a:r>
          </a:p>
        </p:txBody>
      </p:sp>
      <p:sp>
        <p:nvSpPr>
          <p:cNvPr id="3" name="Content Placeholder 2">
            <a:extLst>
              <a:ext uri="{FF2B5EF4-FFF2-40B4-BE49-F238E27FC236}">
                <a16:creationId xmlns:a16="http://schemas.microsoft.com/office/drawing/2014/main" id="{739C1492-D866-4767-9923-7E8C585CD287}"/>
              </a:ext>
            </a:extLst>
          </p:cNvPr>
          <p:cNvSpPr>
            <a:spLocks noGrp="1"/>
          </p:cNvSpPr>
          <p:nvPr>
            <p:ph idx="1"/>
          </p:nvPr>
        </p:nvSpPr>
        <p:spPr>
          <a:xfrm>
            <a:off x="514350" y="1213575"/>
            <a:ext cx="8207620" cy="3142000"/>
          </a:xfrm>
        </p:spPr>
        <p:txBody>
          <a:bodyPr numCol="1" spcCol="0">
            <a:normAutofit lnSpcReduction="10000"/>
          </a:bodyPr>
          <a:lstStyle/>
          <a:p>
            <a:pPr>
              <a:lnSpc>
                <a:spcPct val="150000"/>
              </a:lnSpc>
              <a:spcBef>
                <a:spcPts val="0"/>
              </a:spcBef>
            </a:pPr>
            <a:r>
              <a:rPr lang="en-US" sz="1400" dirty="0">
                <a:solidFill>
                  <a:schemeClr val="bg2"/>
                </a:solidFill>
                <a:latin typeface="Proxima Nova" panose="02000506030000020004"/>
              </a:rPr>
              <a:t>We serve individuals and families affected by mental illness, and all interested community members through our education and outreach. </a:t>
            </a:r>
          </a:p>
          <a:p>
            <a:pPr>
              <a:lnSpc>
                <a:spcPct val="150000"/>
              </a:lnSpc>
              <a:spcBef>
                <a:spcPts val="0"/>
              </a:spcBef>
            </a:pPr>
            <a:endParaRPr lang="en-US" sz="1400" dirty="0">
              <a:solidFill>
                <a:schemeClr val="bg2"/>
              </a:solidFill>
              <a:latin typeface="Proxima Nova" panose="02000506030000020004"/>
            </a:endParaRPr>
          </a:p>
          <a:p>
            <a:pPr>
              <a:lnSpc>
                <a:spcPct val="150000"/>
              </a:lnSpc>
              <a:spcBef>
                <a:spcPts val="0"/>
              </a:spcBef>
            </a:pPr>
            <a:r>
              <a:rPr lang="en-US" sz="1400" dirty="0">
                <a:solidFill>
                  <a:schemeClr val="bg2"/>
                </a:solidFill>
                <a:latin typeface="Proxima Nova" panose="02000506030000020004"/>
              </a:rPr>
              <a:t>NAMI SGV is responsible for programs and support in San Gabriel Valley.</a:t>
            </a:r>
          </a:p>
          <a:p>
            <a:pPr>
              <a:lnSpc>
                <a:spcPct val="150000"/>
              </a:lnSpc>
              <a:spcBef>
                <a:spcPts val="0"/>
              </a:spcBef>
            </a:pPr>
            <a:endParaRPr lang="en-US" sz="1400" dirty="0">
              <a:solidFill>
                <a:schemeClr val="bg2"/>
              </a:solidFill>
              <a:latin typeface="Proxima Nova" panose="02000506030000020004"/>
            </a:endParaRPr>
          </a:p>
          <a:p>
            <a:pPr>
              <a:lnSpc>
                <a:spcPct val="150000"/>
              </a:lnSpc>
              <a:spcBef>
                <a:spcPts val="0"/>
              </a:spcBef>
            </a:pPr>
            <a:r>
              <a:rPr lang="en-US" sz="1400" dirty="0">
                <a:solidFill>
                  <a:schemeClr val="bg2"/>
                </a:solidFill>
                <a:latin typeface="Proxima Nova" panose="02000506030000020004"/>
              </a:rPr>
              <a:t>Anyone may participate in NAMI San Gabriel Valley programs no matter where they live.</a:t>
            </a:r>
          </a:p>
          <a:p>
            <a:pPr>
              <a:lnSpc>
                <a:spcPct val="150000"/>
              </a:lnSpc>
              <a:spcBef>
                <a:spcPts val="0"/>
              </a:spcBef>
            </a:pPr>
            <a:endParaRPr lang="en-US" sz="1400" dirty="0">
              <a:solidFill>
                <a:schemeClr val="bg2"/>
              </a:solidFill>
              <a:latin typeface="Proxima Nova" panose="02000506030000020004"/>
            </a:endParaRPr>
          </a:p>
          <a:p>
            <a:pPr>
              <a:lnSpc>
                <a:spcPct val="150000"/>
              </a:lnSpc>
              <a:spcBef>
                <a:spcPts val="0"/>
              </a:spcBef>
            </a:pPr>
            <a:r>
              <a:rPr lang="en-US" sz="1400" dirty="0">
                <a:solidFill>
                  <a:schemeClr val="bg2"/>
                </a:solidFill>
                <a:latin typeface="Proxima Nova" panose="02000506030000020004"/>
              </a:rPr>
              <a:t>Membership in NAMI is not required to participate our programs.  </a:t>
            </a:r>
          </a:p>
          <a:p>
            <a:pPr>
              <a:lnSpc>
                <a:spcPct val="150000"/>
              </a:lnSpc>
              <a:spcBef>
                <a:spcPts val="0"/>
              </a:spcBef>
            </a:pPr>
            <a:endParaRPr lang="en-US" sz="1400" dirty="0">
              <a:solidFill>
                <a:schemeClr val="bg2"/>
              </a:solidFill>
              <a:latin typeface="Proxima Nova" panose="02000506030000020004"/>
            </a:endParaRPr>
          </a:p>
          <a:p>
            <a:pPr>
              <a:lnSpc>
                <a:spcPct val="150000"/>
              </a:lnSpc>
              <a:spcBef>
                <a:spcPts val="0"/>
              </a:spcBef>
            </a:pPr>
            <a:r>
              <a:rPr lang="en-US" sz="1400" dirty="0">
                <a:solidFill>
                  <a:schemeClr val="bg2"/>
                </a:solidFill>
                <a:latin typeface="Proxima Nova" panose="02000506030000020004"/>
              </a:rPr>
              <a:t>Our programs are offered free of charge as a community service. </a:t>
            </a:r>
          </a:p>
          <a:p>
            <a:pPr>
              <a:lnSpc>
                <a:spcPct val="150000"/>
              </a:lnSpc>
              <a:spcBef>
                <a:spcPts val="0"/>
              </a:spcBef>
            </a:pPr>
            <a:endParaRPr lang="en-US" sz="1800" dirty="0">
              <a:solidFill>
                <a:schemeClr val="bg2"/>
              </a:solidFill>
              <a:latin typeface="Proxima Nova" panose="02000506030000020004"/>
            </a:endParaRPr>
          </a:p>
          <a:p>
            <a:pPr>
              <a:lnSpc>
                <a:spcPct val="150000"/>
              </a:lnSpc>
              <a:spcBef>
                <a:spcPts val="0"/>
              </a:spcBef>
            </a:pPr>
            <a:endParaRPr lang="en-US" sz="1800" dirty="0">
              <a:solidFill>
                <a:schemeClr val="bg2"/>
              </a:solidFill>
              <a:latin typeface="Proxima Nova" panose="02000506030000020004"/>
            </a:endParaRPr>
          </a:p>
        </p:txBody>
      </p:sp>
      <p:sp>
        <p:nvSpPr>
          <p:cNvPr id="5" name="Slide Number Placeholder 4">
            <a:extLst>
              <a:ext uri="{FF2B5EF4-FFF2-40B4-BE49-F238E27FC236}">
                <a16:creationId xmlns:a16="http://schemas.microsoft.com/office/drawing/2014/main" id="{9513D08E-2261-4C82-A402-B2717BFF3487}"/>
              </a:ext>
            </a:extLst>
          </p:cNvPr>
          <p:cNvSpPr>
            <a:spLocks noGrp="1"/>
          </p:cNvSpPr>
          <p:nvPr>
            <p:ph type="sldNum" sz="quarter" idx="12"/>
          </p:nvPr>
        </p:nvSpPr>
        <p:spPr>
          <a:xfrm>
            <a:off x="630336" y="4751456"/>
            <a:ext cx="1797050" cy="273844"/>
          </a:xfrm>
        </p:spPr>
        <p:txBody>
          <a:bodyPr/>
          <a:lstStyle/>
          <a:p>
            <a:pPr algn="l"/>
            <a:fld id="{F8055B2D-3FD9-2E48-99D0-C732FBD75709}" type="slidenum">
              <a:rPr lang="en-US" smtClean="0"/>
              <a:pPr algn="l"/>
              <a:t>4</a:t>
            </a:fld>
            <a:endParaRPr lang="en-US" dirty="0"/>
          </a:p>
        </p:txBody>
      </p:sp>
      <p:pic>
        <p:nvPicPr>
          <p:cNvPr id="8" name="Picture 7" descr="Graphical user interface&#10;&#10;Description automatically generated">
            <a:extLst>
              <a:ext uri="{FF2B5EF4-FFF2-40B4-BE49-F238E27FC236}">
                <a16:creationId xmlns:a16="http://schemas.microsoft.com/office/drawing/2014/main" id="{B7927CF7-6A9A-F17A-CADC-9D2130426899}"/>
              </a:ext>
            </a:extLst>
          </p:cNvPr>
          <p:cNvPicPr>
            <a:picLocks noChangeAspect="1"/>
          </p:cNvPicPr>
          <p:nvPr/>
        </p:nvPicPr>
        <p:blipFill>
          <a:blip r:embed="rId3"/>
          <a:stretch>
            <a:fillRect/>
          </a:stretch>
        </p:blipFill>
        <p:spPr>
          <a:xfrm>
            <a:off x="6676743" y="4463891"/>
            <a:ext cx="2229188" cy="575130"/>
          </a:xfrm>
          <a:prstGeom prst="rect">
            <a:avLst/>
          </a:prstGeom>
        </p:spPr>
      </p:pic>
    </p:spTree>
    <p:extLst>
      <p:ext uri="{BB962C8B-B14F-4D97-AF65-F5344CB8AC3E}">
        <p14:creationId xmlns:p14="http://schemas.microsoft.com/office/powerpoint/2010/main" val="3592861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C3CFA-D91C-4556-ADA3-1E6449487A85}"/>
              </a:ext>
            </a:extLst>
          </p:cNvPr>
          <p:cNvSpPr>
            <a:spLocks noGrp="1"/>
          </p:cNvSpPr>
          <p:nvPr>
            <p:ph type="title"/>
          </p:nvPr>
        </p:nvSpPr>
        <p:spPr>
          <a:xfrm>
            <a:off x="514349" y="118200"/>
            <a:ext cx="8001001" cy="994172"/>
          </a:xfrm>
        </p:spPr>
        <p:txBody>
          <a:bodyPr/>
          <a:lstStyle/>
          <a:p>
            <a:r>
              <a:rPr lang="en-US" b="1" dirty="0"/>
              <a:t>What We Do</a:t>
            </a:r>
          </a:p>
        </p:txBody>
      </p:sp>
      <p:sp>
        <p:nvSpPr>
          <p:cNvPr id="3" name="Content Placeholder 2">
            <a:extLst>
              <a:ext uri="{FF2B5EF4-FFF2-40B4-BE49-F238E27FC236}">
                <a16:creationId xmlns:a16="http://schemas.microsoft.com/office/drawing/2014/main" id="{739C1492-D866-4767-9923-7E8C585CD287}"/>
              </a:ext>
            </a:extLst>
          </p:cNvPr>
          <p:cNvSpPr>
            <a:spLocks noGrp="1"/>
          </p:cNvSpPr>
          <p:nvPr>
            <p:ph idx="1"/>
          </p:nvPr>
        </p:nvSpPr>
        <p:spPr>
          <a:xfrm>
            <a:off x="514349" y="1093719"/>
            <a:ext cx="8327649" cy="3618681"/>
          </a:xfrm>
        </p:spPr>
        <p:txBody>
          <a:bodyPr numCol="1" spcCol="0">
            <a:normAutofit lnSpcReduction="10000"/>
          </a:bodyPr>
          <a:lstStyle/>
          <a:p>
            <a:pPr>
              <a:lnSpc>
                <a:spcPct val="150000"/>
              </a:lnSpc>
              <a:spcBef>
                <a:spcPts val="0"/>
              </a:spcBef>
            </a:pPr>
            <a:r>
              <a:rPr lang="en-US" sz="1200" dirty="0">
                <a:solidFill>
                  <a:schemeClr val="bg2"/>
                </a:solidFill>
                <a:latin typeface="Proxima Nova" panose="02000506030000020004"/>
              </a:rPr>
              <a:t>We offer </a:t>
            </a:r>
            <a:r>
              <a:rPr lang="en-US" sz="1200" b="1" dirty="0">
                <a:solidFill>
                  <a:schemeClr val="bg2"/>
                </a:solidFill>
                <a:latin typeface="Proxima Nova" panose="02000506030000020004"/>
              </a:rPr>
              <a:t>support groups </a:t>
            </a:r>
            <a:r>
              <a:rPr lang="en-US" sz="1200" dirty="0">
                <a:solidFill>
                  <a:schemeClr val="bg2"/>
                </a:solidFill>
                <a:latin typeface="Proxima Nova" panose="02000506030000020004"/>
              </a:rPr>
              <a:t>for individuals and families affected by mental illness.</a:t>
            </a:r>
          </a:p>
          <a:p>
            <a:pPr>
              <a:lnSpc>
                <a:spcPct val="150000"/>
              </a:lnSpc>
              <a:spcBef>
                <a:spcPts val="0"/>
              </a:spcBef>
            </a:pPr>
            <a:endParaRPr lang="en-US" sz="1200" dirty="0">
              <a:solidFill>
                <a:schemeClr val="bg2"/>
              </a:solidFill>
              <a:latin typeface="Proxima Nova" panose="02000506030000020004"/>
            </a:endParaRPr>
          </a:p>
          <a:p>
            <a:pPr>
              <a:lnSpc>
                <a:spcPct val="150000"/>
              </a:lnSpc>
              <a:spcBef>
                <a:spcPts val="0"/>
              </a:spcBef>
            </a:pPr>
            <a:r>
              <a:rPr lang="en-US" sz="1200" dirty="0">
                <a:solidFill>
                  <a:schemeClr val="bg2"/>
                </a:solidFill>
                <a:latin typeface="Proxima Nova" panose="02000506030000020004"/>
              </a:rPr>
              <a:t>We offer </a:t>
            </a:r>
            <a:r>
              <a:rPr lang="en-US" sz="1200" b="1" dirty="0">
                <a:solidFill>
                  <a:schemeClr val="bg2"/>
                </a:solidFill>
                <a:latin typeface="Proxima Nova" panose="02000506030000020004"/>
              </a:rPr>
              <a:t>8-week classes </a:t>
            </a:r>
            <a:r>
              <a:rPr lang="en-US" sz="1200" dirty="0">
                <a:solidFill>
                  <a:schemeClr val="bg2"/>
                </a:solidFill>
                <a:latin typeface="Proxima Nova" panose="02000506030000020004"/>
              </a:rPr>
              <a:t>for families and individual affected my mental health challenges.</a:t>
            </a:r>
          </a:p>
          <a:p>
            <a:pPr>
              <a:lnSpc>
                <a:spcPct val="150000"/>
              </a:lnSpc>
              <a:spcBef>
                <a:spcPts val="0"/>
              </a:spcBef>
            </a:pPr>
            <a:endParaRPr lang="en-US" sz="1200" dirty="0">
              <a:solidFill>
                <a:schemeClr val="bg2"/>
              </a:solidFill>
              <a:latin typeface="Proxima Nova" panose="02000506030000020004"/>
            </a:endParaRPr>
          </a:p>
          <a:p>
            <a:pPr>
              <a:lnSpc>
                <a:spcPct val="150000"/>
              </a:lnSpc>
              <a:spcBef>
                <a:spcPts val="0"/>
              </a:spcBef>
            </a:pPr>
            <a:r>
              <a:rPr lang="en-US" sz="1200" dirty="0">
                <a:solidFill>
                  <a:schemeClr val="bg2"/>
                </a:solidFill>
                <a:latin typeface="Proxima Nova" panose="02000506030000020004"/>
              </a:rPr>
              <a:t>We have a </a:t>
            </a:r>
            <a:r>
              <a:rPr lang="en-US" sz="1200" b="1" dirty="0">
                <a:solidFill>
                  <a:schemeClr val="bg2"/>
                </a:solidFill>
                <a:latin typeface="Proxima Nova" panose="02000506030000020004"/>
              </a:rPr>
              <a:t>Help Line </a:t>
            </a:r>
            <a:r>
              <a:rPr lang="en-US" sz="1200" dirty="0">
                <a:solidFill>
                  <a:schemeClr val="bg2"/>
                </a:solidFill>
                <a:latin typeface="Proxima Nova" panose="02000506030000020004"/>
              </a:rPr>
              <a:t>telephone team to help with resources and listen with empathy.</a:t>
            </a:r>
          </a:p>
          <a:p>
            <a:pPr>
              <a:lnSpc>
                <a:spcPct val="150000"/>
              </a:lnSpc>
              <a:spcBef>
                <a:spcPts val="0"/>
              </a:spcBef>
            </a:pPr>
            <a:endParaRPr lang="en-US" sz="1200" dirty="0">
              <a:solidFill>
                <a:schemeClr val="bg2"/>
              </a:solidFill>
              <a:latin typeface="Proxima Nova" panose="02000506030000020004"/>
            </a:endParaRPr>
          </a:p>
          <a:p>
            <a:pPr>
              <a:lnSpc>
                <a:spcPct val="150000"/>
              </a:lnSpc>
              <a:spcBef>
                <a:spcPts val="0"/>
              </a:spcBef>
            </a:pPr>
            <a:r>
              <a:rPr lang="en-US" sz="1200" dirty="0">
                <a:solidFill>
                  <a:schemeClr val="bg2"/>
                </a:solidFill>
                <a:latin typeface="Proxima Nova" panose="02000506030000020004"/>
              </a:rPr>
              <a:t>We sponsor </a:t>
            </a:r>
            <a:r>
              <a:rPr lang="en-US" sz="1200" b="1" dirty="0">
                <a:solidFill>
                  <a:schemeClr val="bg2"/>
                </a:solidFill>
                <a:latin typeface="Proxima Nova" panose="02000506030000020004"/>
              </a:rPr>
              <a:t>outreach programs </a:t>
            </a:r>
            <a:r>
              <a:rPr lang="en-US" sz="1200" dirty="0">
                <a:solidFill>
                  <a:schemeClr val="bg2"/>
                </a:solidFill>
                <a:latin typeface="Proxima Nova" panose="02000506030000020004"/>
              </a:rPr>
              <a:t>to community and school groups, hospitals and more.</a:t>
            </a:r>
          </a:p>
          <a:p>
            <a:pPr>
              <a:lnSpc>
                <a:spcPct val="150000"/>
              </a:lnSpc>
              <a:spcBef>
                <a:spcPts val="0"/>
              </a:spcBef>
            </a:pPr>
            <a:endParaRPr lang="en-US" sz="1200" dirty="0">
              <a:solidFill>
                <a:schemeClr val="bg2"/>
              </a:solidFill>
              <a:latin typeface="Proxima Nova" panose="02000506030000020004"/>
            </a:endParaRPr>
          </a:p>
          <a:p>
            <a:pPr>
              <a:lnSpc>
                <a:spcPct val="150000"/>
              </a:lnSpc>
              <a:spcBef>
                <a:spcPts val="0"/>
              </a:spcBef>
            </a:pPr>
            <a:r>
              <a:rPr lang="en-US" sz="1200" dirty="0">
                <a:solidFill>
                  <a:schemeClr val="bg2"/>
                </a:solidFill>
                <a:latin typeface="Proxima Nova" panose="02000506030000020004"/>
              </a:rPr>
              <a:t>We host </a:t>
            </a:r>
            <a:r>
              <a:rPr lang="en-US" sz="1200" b="1" dirty="0">
                <a:solidFill>
                  <a:schemeClr val="bg2"/>
                </a:solidFill>
                <a:latin typeface="Proxima Nova" panose="02000506030000020004"/>
              </a:rPr>
              <a:t>lectures and education </a:t>
            </a:r>
            <a:r>
              <a:rPr lang="en-US" sz="1200" dirty="0">
                <a:solidFill>
                  <a:schemeClr val="bg2"/>
                </a:solidFill>
                <a:latin typeface="Proxima Nova" panose="02000506030000020004"/>
              </a:rPr>
              <a:t>programs, and support </a:t>
            </a:r>
            <a:r>
              <a:rPr lang="en-US" sz="1200" b="1" dirty="0">
                <a:solidFill>
                  <a:schemeClr val="bg2"/>
                </a:solidFill>
                <a:latin typeface="Proxima Nova" panose="02000506030000020004"/>
              </a:rPr>
              <a:t>NAMI On Campus </a:t>
            </a:r>
            <a:r>
              <a:rPr lang="en-US" sz="1200" dirty="0">
                <a:solidFill>
                  <a:schemeClr val="bg2"/>
                </a:solidFill>
                <a:latin typeface="Proxima Nova" panose="02000506030000020004"/>
              </a:rPr>
              <a:t>clubs.</a:t>
            </a:r>
          </a:p>
          <a:p>
            <a:pPr>
              <a:lnSpc>
                <a:spcPct val="150000"/>
              </a:lnSpc>
              <a:spcBef>
                <a:spcPts val="0"/>
              </a:spcBef>
            </a:pPr>
            <a:endParaRPr lang="en-US" sz="1200" dirty="0">
              <a:solidFill>
                <a:schemeClr val="bg2"/>
              </a:solidFill>
              <a:latin typeface="Proxima Nova" panose="02000506030000020004"/>
            </a:endParaRPr>
          </a:p>
          <a:p>
            <a:pPr>
              <a:lnSpc>
                <a:spcPct val="150000"/>
              </a:lnSpc>
              <a:spcBef>
                <a:spcPts val="0"/>
              </a:spcBef>
            </a:pPr>
            <a:r>
              <a:rPr lang="en-US" sz="1200" dirty="0">
                <a:solidFill>
                  <a:schemeClr val="bg2"/>
                </a:solidFill>
                <a:latin typeface="Proxima Nova" panose="02000506030000020004"/>
              </a:rPr>
              <a:t>We host </a:t>
            </a:r>
            <a:r>
              <a:rPr lang="en-US" sz="1200" b="1" dirty="0">
                <a:solidFill>
                  <a:schemeClr val="bg2"/>
                </a:solidFill>
                <a:latin typeface="Proxima Nova" panose="02000506030000020004"/>
              </a:rPr>
              <a:t>Quality of Life </a:t>
            </a:r>
            <a:r>
              <a:rPr lang="en-US" sz="1200" dirty="0">
                <a:solidFill>
                  <a:schemeClr val="bg2"/>
                </a:solidFill>
                <a:latin typeface="Proxima Nova" panose="02000506030000020004"/>
              </a:rPr>
              <a:t>activities for residents of local board and care homes. </a:t>
            </a:r>
          </a:p>
          <a:p>
            <a:pPr>
              <a:lnSpc>
                <a:spcPct val="150000"/>
              </a:lnSpc>
              <a:spcBef>
                <a:spcPts val="0"/>
              </a:spcBef>
            </a:pPr>
            <a:endParaRPr lang="en-US" sz="1200" dirty="0">
              <a:solidFill>
                <a:schemeClr val="bg2"/>
              </a:solidFill>
              <a:latin typeface="Proxima Nova" panose="02000506030000020004"/>
            </a:endParaRPr>
          </a:p>
          <a:p>
            <a:pPr>
              <a:lnSpc>
                <a:spcPct val="150000"/>
              </a:lnSpc>
              <a:spcBef>
                <a:spcPts val="0"/>
              </a:spcBef>
            </a:pPr>
            <a:r>
              <a:rPr lang="en-US" sz="1200" dirty="0">
                <a:solidFill>
                  <a:schemeClr val="bg2"/>
                </a:solidFill>
                <a:latin typeface="Proxima Nova" panose="02000506030000020004"/>
              </a:rPr>
              <a:t>We </a:t>
            </a:r>
            <a:r>
              <a:rPr lang="en-US" sz="1200" b="1" dirty="0">
                <a:solidFill>
                  <a:schemeClr val="bg2"/>
                </a:solidFill>
                <a:latin typeface="Proxima Nova" panose="02000506030000020004"/>
              </a:rPr>
              <a:t>advocate</a:t>
            </a:r>
            <a:r>
              <a:rPr lang="en-US" sz="1200" dirty="0">
                <a:solidFill>
                  <a:schemeClr val="bg2"/>
                </a:solidFill>
                <a:latin typeface="Proxima Nova" panose="02000506030000020004"/>
              </a:rPr>
              <a:t> for better conditions for people affected by mental illness. </a:t>
            </a:r>
          </a:p>
          <a:p>
            <a:pPr>
              <a:lnSpc>
                <a:spcPct val="150000"/>
              </a:lnSpc>
              <a:spcBef>
                <a:spcPts val="0"/>
              </a:spcBef>
            </a:pPr>
            <a:endParaRPr lang="en-US" sz="1400" dirty="0">
              <a:solidFill>
                <a:schemeClr val="bg2"/>
              </a:solidFill>
              <a:latin typeface="Proxima Nova" panose="02000506030000020004"/>
            </a:endParaRPr>
          </a:p>
        </p:txBody>
      </p:sp>
      <p:sp>
        <p:nvSpPr>
          <p:cNvPr id="4" name="Footer Placeholder 3">
            <a:extLst>
              <a:ext uri="{FF2B5EF4-FFF2-40B4-BE49-F238E27FC236}">
                <a16:creationId xmlns:a16="http://schemas.microsoft.com/office/drawing/2014/main" id="{FBC6DEA8-EA9C-436C-936F-FAA81A3585AD}"/>
              </a:ext>
            </a:extLst>
          </p:cNvPr>
          <p:cNvSpPr>
            <a:spLocks noGrp="1"/>
          </p:cNvSpPr>
          <p:nvPr>
            <p:ph type="ftr" sz="quarter" idx="11"/>
          </p:nvPr>
        </p:nvSpPr>
        <p:spPr>
          <a:xfrm flipV="1">
            <a:off x="3092958" y="5913840"/>
            <a:ext cx="2695575" cy="45719"/>
          </a:xfrm>
        </p:spPr>
        <p:txBody>
          <a:bodyPr/>
          <a:lstStyle/>
          <a:p>
            <a:r>
              <a:rPr lang="en-US" dirty="0"/>
              <a:t>NAMI Overview</a:t>
            </a:r>
          </a:p>
        </p:txBody>
      </p:sp>
      <p:sp>
        <p:nvSpPr>
          <p:cNvPr id="5" name="Slide Number Placeholder 4">
            <a:extLst>
              <a:ext uri="{FF2B5EF4-FFF2-40B4-BE49-F238E27FC236}">
                <a16:creationId xmlns:a16="http://schemas.microsoft.com/office/drawing/2014/main" id="{9513D08E-2261-4C82-A402-B2717BFF3487}"/>
              </a:ext>
            </a:extLst>
          </p:cNvPr>
          <p:cNvSpPr>
            <a:spLocks noGrp="1"/>
          </p:cNvSpPr>
          <p:nvPr>
            <p:ph type="sldNum" sz="quarter" idx="12"/>
          </p:nvPr>
        </p:nvSpPr>
        <p:spPr>
          <a:xfrm>
            <a:off x="630336" y="4751456"/>
            <a:ext cx="1797050" cy="273844"/>
          </a:xfrm>
        </p:spPr>
        <p:txBody>
          <a:bodyPr/>
          <a:lstStyle/>
          <a:p>
            <a:pPr algn="l"/>
            <a:fld id="{F8055B2D-3FD9-2E48-99D0-C732FBD75709}" type="slidenum">
              <a:rPr lang="en-US" smtClean="0"/>
              <a:pPr algn="l"/>
              <a:t>5</a:t>
            </a:fld>
            <a:endParaRPr lang="en-US" dirty="0"/>
          </a:p>
        </p:txBody>
      </p:sp>
      <p:pic>
        <p:nvPicPr>
          <p:cNvPr id="10" name="Picture 9" descr="Graphical user interface&#10;&#10;Description automatically generated">
            <a:extLst>
              <a:ext uri="{FF2B5EF4-FFF2-40B4-BE49-F238E27FC236}">
                <a16:creationId xmlns:a16="http://schemas.microsoft.com/office/drawing/2014/main" id="{AAC9BD3A-17AF-F06B-0E6F-C5B85A9C051B}"/>
              </a:ext>
            </a:extLst>
          </p:cNvPr>
          <p:cNvPicPr>
            <a:picLocks noChangeAspect="1"/>
          </p:cNvPicPr>
          <p:nvPr/>
        </p:nvPicPr>
        <p:blipFill>
          <a:blip r:embed="rId3"/>
          <a:stretch>
            <a:fillRect/>
          </a:stretch>
        </p:blipFill>
        <p:spPr>
          <a:xfrm>
            <a:off x="7253633" y="4609955"/>
            <a:ext cx="1797050" cy="463639"/>
          </a:xfrm>
          <a:prstGeom prst="rect">
            <a:avLst/>
          </a:prstGeom>
        </p:spPr>
      </p:pic>
    </p:spTree>
    <p:extLst>
      <p:ext uri="{BB962C8B-B14F-4D97-AF65-F5344CB8AC3E}">
        <p14:creationId xmlns:p14="http://schemas.microsoft.com/office/powerpoint/2010/main" val="1069486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2280A-21CD-C083-8ABA-DA031D56090F}"/>
              </a:ext>
            </a:extLst>
          </p:cNvPr>
          <p:cNvSpPr>
            <a:spLocks noGrp="1"/>
          </p:cNvSpPr>
          <p:nvPr>
            <p:ph type="title"/>
          </p:nvPr>
        </p:nvSpPr>
        <p:spPr/>
        <p:txBody>
          <a:bodyPr/>
          <a:lstStyle/>
          <a:p>
            <a:r>
              <a:rPr lang="en-US" b="1" dirty="0"/>
              <a:t>Support Groups</a:t>
            </a:r>
          </a:p>
        </p:txBody>
      </p:sp>
      <p:sp>
        <p:nvSpPr>
          <p:cNvPr id="5" name="Slide Number Placeholder 4">
            <a:extLst>
              <a:ext uri="{FF2B5EF4-FFF2-40B4-BE49-F238E27FC236}">
                <a16:creationId xmlns:a16="http://schemas.microsoft.com/office/drawing/2014/main" id="{08B281B8-3ECA-3CF5-7080-4C73EB2E901E}"/>
              </a:ext>
            </a:extLst>
          </p:cNvPr>
          <p:cNvSpPr>
            <a:spLocks noGrp="1"/>
          </p:cNvSpPr>
          <p:nvPr>
            <p:ph type="sldNum" sz="quarter" idx="12"/>
          </p:nvPr>
        </p:nvSpPr>
        <p:spPr/>
        <p:txBody>
          <a:bodyPr/>
          <a:lstStyle/>
          <a:p>
            <a:fld id="{F8055B2D-3FD9-2E48-99D0-C732FBD75709}" type="slidenum">
              <a:rPr lang="en-US" smtClean="0"/>
              <a:pPr/>
              <a:t>6</a:t>
            </a:fld>
            <a:endParaRPr lang="en-US" dirty="0"/>
          </a:p>
        </p:txBody>
      </p:sp>
      <p:sp>
        <p:nvSpPr>
          <p:cNvPr id="6" name="Content Placeholder 2">
            <a:extLst>
              <a:ext uri="{FF2B5EF4-FFF2-40B4-BE49-F238E27FC236}">
                <a16:creationId xmlns:a16="http://schemas.microsoft.com/office/drawing/2014/main" id="{C31CC97E-B5E1-8FE4-0276-A405DE068F40}"/>
              </a:ext>
            </a:extLst>
          </p:cNvPr>
          <p:cNvSpPr txBox="1">
            <a:spLocks/>
          </p:cNvSpPr>
          <p:nvPr/>
        </p:nvSpPr>
        <p:spPr>
          <a:xfrm>
            <a:off x="4805202" y="1276072"/>
            <a:ext cx="4222196" cy="3475384"/>
          </a:xfrm>
          <a:prstGeom prst="rect">
            <a:avLst/>
          </a:prstGeom>
        </p:spPr>
        <p:txBody>
          <a:bodyPr vert="horz" lIns="91440" tIns="45720" rIns="91440" bIns="45720" numCol="1" spcCol="36576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rgbClr val="00499C"/>
                </a:solidFill>
                <a:latin typeface="Proxima Nova" panose="02000506030000020004"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00499C"/>
                </a:solidFill>
                <a:latin typeface="Proxima Nova" panose="02000506030000020004"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00499C"/>
                </a:solidFill>
                <a:latin typeface="Proxima Nova" panose="02000506030000020004"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00499C"/>
                </a:solidFill>
                <a:latin typeface="Proxima Nova" panose="02000506030000020004"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00499C"/>
                </a:solidFill>
                <a:latin typeface="Proxima Nova" panose="02000506030000020004"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t">
              <a:lnSpc>
                <a:spcPct val="150000"/>
              </a:lnSpc>
              <a:spcBef>
                <a:spcPts val="0"/>
              </a:spcBef>
              <a:buFont typeface="Arial" panose="020B0604020202020204" pitchFamily="34" charset="0"/>
              <a:buNone/>
            </a:pPr>
            <a:r>
              <a:rPr lang="en-US" sz="1200" b="1" dirty="0">
                <a:solidFill>
                  <a:srgbClr val="353535"/>
                </a:solidFill>
                <a:latin typeface="Proxima Nova" panose="02000506030000020004"/>
                <a:cs typeface="Arial" panose="020B0604020202020204" pitchFamily="34" charset="0"/>
              </a:rPr>
              <a:t>By sharing your experiences in a safe setting, you can gain hope and develop supportive relationships.</a:t>
            </a:r>
          </a:p>
          <a:p>
            <a:pPr marL="0" indent="0" fontAlgn="t">
              <a:lnSpc>
                <a:spcPct val="150000"/>
              </a:lnSpc>
              <a:spcBef>
                <a:spcPts val="0"/>
              </a:spcBef>
              <a:buFont typeface="Arial" panose="020B0604020202020204" pitchFamily="34" charset="0"/>
              <a:buNone/>
            </a:pPr>
            <a:endParaRPr lang="en-US" sz="1200" b="1" dirty="0">
              <a:solidFill>
                <a:srgbClr val="353535"/>
              </a:solidFill>
              <a:latin typeface="Proxima Nova" panose="02000506030000020004"/>
              <a:cs typeface="Arial" panose="020B0604020202020204" pitchFamily="34" charset="0"/>
            </a:endParaRPr>
          </a:p>
          <a:p>
            <a:pPr marL="0" indent="0" fontAlgn="t">
              <a:lnSpc>
                <a:spcPct val="150000"/>
              </a:lnSpc>
              <a:spcBef>
                <a:spcPts val="0"/>
              </a:spcBef>
              <a:buFont typeface="Arial" panose="020B0604020202020204" pitchFamily="34" charset="0"/>
              <a:buNone/>
            </a:pPr>
            <a:r>
              <a:rPr lang="en-US" sz="1200" dirty="0">
                <a:solidFill>
                  <a:srgbClr val="353535"/>
                </a:solidFill>
                <a:latin typeface="Proxima Nova" panose="02000506030000020004"/>
                <a:cs typeface="Arial" panose="020B0604020202020204" pitchFamily="34" charset="0"/>
              </a:rPr>
              <a:t>NAMI’s support groups are unique because they follow a structured model to ensure you and others in the group have an opportunity to be heard and to get what you need.</a:t>
            </a:r>
          </a:p>
          <a:p>
            <a:pPr marL="0" indent="0" fontAlgn="t">
              <a:lnSpc>
                <a:spcPct val="150000"/>
              </a:lnSpc>
              <a:spcBef>
                <a:spcPts val="0"/>
              </a:spcBef>
              <a:buFont typeface="Arial" panose="020B0604020202020204" pitchFamily="34" charset="0"/>
              <a:buNone/>
            </a:pPr>
            <a:endParaRPr lang="en-US" sz="1200" b="1" dirty="0">
              <a:solidFill>
                <a:srgbClr val="353535"/>
              </a:solidFill>
              <a:latin typeface="Proxima Nova" panose="02000506030000020004"/>
              <a:cs typeface="Arial" panose="020B0604020202020204" pitchFamily="34" charset="0"/>
            </a:endParaRPr>
          </a:p>
          <a:p>
            <a:pPr fontAlgn="t">
              <a:lnSpc>
                <a:spcPct val="150000"/>
              </a:lnSpc>
              <a:spcBef>
                <a:spcPts val="0"/>
              </a:spcBef>
            </a:pPr>
            <a:r>
              <a:rPr lang="en-US" sz="1200" b="1" dirty="0">
                <a:solidFill>
                  <a:srgbClr val="353535"/>
                </a:solidFill>
                <a:latin typeface="Proxima Nova" panose="02000506030000020004"/>
                <a:cs typeface="Arial" panose="020B0604020202020204" pitchFamily="34" charset="0"/>
              </a:rPr>
              <a:t>Free of cost to participants</a:t>
            </a:r>
          </a:p>
          <a:p>
            <a:pPr fontAlgn="t">
              <a:lnSpc>
                <a:spcPct val="150000"/>
              </a:lnSpc>
              <a:spcBef>
                <a:spcPts val="0"/>
              </a:spcBef>
            </a:pPr>
            <a:r>
              <a:rPr lang="en-US" sz="1200" b="1" dirty="0">
                <a:solidFill>
                  <a:srgbClr val="353535"/>
                </a:solidFill>
                <a:latin typeface="Proxima Nova" panose="02000506030000020004"/>
                <a:cs typeface="Arial" panose="020B0604020202020204" pitchFamily="34" charset="0"/>
              </a:rPr>
              <a:t>No specific medical therapy or treatment is endorsed</a:t>
            </a:r>
          </a:p>
          <a:p>
            <a:pPr fontAlgn="t">
              <a:lnSpc>
                <a:spcPct val="150000"/>
              </a:lnSpc>
              <a:spcBef>
                <a:spcPts val="0"/>
              </a:spcBef>
            </a:pPr>
            <a:r>
              <a:rPr lang="en-US" sz="1200" b="1" dirty="0">
                <a:solidFill>
                  <a:srgbClr val="353535"/>
                </a:solidFill>
                <a:latin typeface="Proxima Nova" panose="02000506030000020004"/>
                <a:cs typeface="Arial" panose="020B0604020202020204" pitchFamily="34" charset="0"/>
              </a:rPr>
              <a:t>Confidential</a:t>
            </a:r>
          </a:p>
          <a:p>
            <a:pPr>
              <a:lnSpc>
                <a:spcPct val="150000"/>
              </a:lnSpc>
              <a:spcBef>
                <a:spcPts val="0"/>
              </a:spcBef>
              <a:buFont typeface="Wingdings" panose="05000000000000000000" pitchFamily="2" charset="2"/>
              <a:buChar char="§"/>
            </a:pPr>
            <a:endParaRPr lang="en-US" sz="1200" b="1" dirty="0">
              <a:solidFill>
                <a:srgbClr val="353535"/>
              </a:solidFill>
              <a:latin typeface="Proxima Nova" panose="02000506030000020004"/>
              <a:cs typeface="Arial" panose="020B0604020202020204" pitchFamily="34" charset="0"/>
            </a:endParaRPr>
          </a:p>
          <a:p>
            <a:pPr>
              <a:lnSpc>
                <a:spcPct val="150000"/>
              </a:lnSpc>
              <a:spcBef>
                <a:spcPts val="0"/>
              </a:spcBef>
              <a:buFont typeface="Wingdings" panose="05000000000000000000" pitchFamily="2" charset="2"/>
              <a:buChar char="§"/>
            </a:pPr>
            <a:endParaRPr lang="en-US" sz="1200" dirty="0">
              <a:solidFill>
                <a:srgbClr val="000000"/>
              </a:solidFill>
              <a:latin typeface="Proxima Nova" panose="02000506030000020004"/>
            </a:endParaRPr>
          </a:p>
        </p:txBody>
      </p:sp>
      <p:pic>
        <p:nvPicPr>
          <p:cNvPr id="12" name="Online Media 11">
            <a:hlinkClick r:id="" action="ppaction://media"/>
            <a:extLst>
              <a:ext uri="{FF2B5EF4-FFF2-40B4-BE49-F238E27FC236}">
                <a16:creationId xmlns:a16="http://schemas.microsoft.com/office/drawing/2014/main" id="{2150402D-E0B7-F9FA-E30D-126BB93A9136}"/>
              </a:ext>
            </a:extLst>
          </p:cNvPr>
          <p:cNvPicPr>
            <a:picLocks noRot="1" noChangeAspect="1"/>
          </p:cNvPicPr>
          <p:nvPr>
            <a:videoFile r:link="rId1"/>
          </p:nvPr>
        </p:nvPicPr>
        <p:blipFill>
          <a:blip r:embed="rId3"/>
          <a:srcRect/>
          <a:stretch/>
        </p:blipFill>
        <p:spPr>
          <a:xfrm>
            <a:off x="514349" y="1737044"/>
            <a:ext cx="4112140" cy="2247897"/>
          </a:xfrm>
          <a:prstGeom prst="rect">
            <a:avLst/>
          </a:prstGeom>
        </p:spPr>
      </p:pic>
    </p:spTree>
    <p:extLst>
      <p:ext uri="{BB962C8B-B14F-4D97-AF65-F5344CB8AC3E}">
        <p14:creationId xmlns:p14="http://schemas.microsoft.com/office/powerpoint/2010/main" val="166167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B050A-3172-4D70-5440-E231E9D76C0C}"/>
              </a:ext>
            </a:extLst>
          </p:cNvPr>
          <p:cNvSpPr>
            <a:spLocks noGrp="1"/>
          </p:cNvSpPr>
          <p:nvPr>
            <p:ph type="title"/>
          </p:nvPr>
        </p:nvSpPr>
        <p:spPr/>
        <p:txBody>
          <a:bodyPr/>
          <a:lstStyle/>
          <a:p>
            <a:r>
              <a:rPr lang="en-US" b="1" dirty="0"/>
              <a:t>Support Groups</a:t>
            </a:r>
          </a:p>
        </p:txBody>
      </p:sp>
      <p:pic>
        <p:nvPicPr>
          <p:cNvPr id="11" name="Content Placeholder 10" descr="Logo&#10;&#10;Description automatically generated">
            <a:extLst>
              <a:ext uri="{FF2B5EF4-FFF2-40B4-BE49-F238E27FC236}">
                <a16:creationId xmlns:a16="http://schemas.microsoft.com/office/drawing/2014/main" id="{66295DEF-A0D4-ADFB-F1B7-718F42790C63}"/>
              </a:ext>
            </a:extLst>
          </p:cNvPr>
          <p:cNvPicPr>
            <a:picLocks noGrp="1" noChangeAspect="1"/>
          </p:cNvPicPr>
          <p:nvPr>
            <p:ph idx="1"/>
          </p:nvPr>
        </p:nvPicPr>
        <p:blipFill>
          <a:blip r:embed="rId2"/>
          <a:stretch>
            <a:fillRect/>
          </a:stretch>
        </p:blipFill>
        <p:spPr>
          <a:xfrm>
            <a:off x="2512143" y="1112372"/>
            <a:ext cx="3098187" cy="788198"/>
          </a:xfrm>
        </p:spPr>
      </p:pic>
      <p:sp>
        <p:nvSpPr>
          <p:cNvPr id="4" name="Footer Placeholder 3">
            <a:extLst>
              <a:ext uri="{FF2B5EF4-FFF2-40B4-BE49-F238E27FC236}">
                <a16:creationId xmlns:a16="http://schemas.microsoft.com/office/drawing/2014/main" id="{AC2EA882-A9CE-179D-5B98-FEDFD8B5EA27}"/>
              </a:ext>
            </a:extLst>
          </p:cNvPr>
          <p:cNvSpPr>
            <a:spLocks noGrp="1"/>
          </p:cNvSpPr>
          <p:nvPr>
            <p:ph type="ftr" sz="quarter" idx="11"/>
          </p:nvPr>
        </p:nvSpPr>
        <p:spPr/>
        <p:txBody>
          <a:bodyPr/>
          <a:lstStyle/>
          <a:p>
            <a:r>
              <a:rPr lang="en-US" dirty="0"/>
              <a:t>NAMI National Overview</a:t>
            </a:r>
          </a:p>
        </p:txBody>
      </p:sp>
      <p:sp>
        <p:nvSpPr>
          <p:cNvPr id="5" name="Slide Number Placeholder 4">
            <a:extLst>
              <a:ext uri="{FF2B5EF4-FFF2-40B4-BE49-F238E27FC236}">
                <a16:creationId xmlns:a16="http://schemas.microsoft.com/office/drawing/2014/main" id="{3F393980-F9D8-D80A-96D6-D3B189AB526E}"/>
              </a:ext>
            </a:extLst>
          </p:cNvPr>
          <p:cNvSpPr>
            <a:spLocks noGrp="1"/>
          </p:cNvSpPr>
          <p:nvPr>
            <p:ph type="sldNum" sz="quarter" idx="12"/>
          </p:nvPr>
        </p:nvSpPr>
        <p:spPr/>
        <p:txBody>
          <a:bodyPr/>
          <a:lstStyle/>
          <a:p>
            <a:fld id="{F8055B2D-3FD9-2E48-99D0-C732FBD75709}" type="slidenum">
              <a:rPr lang="en-US" smtClean="0"/>
              <a:pPr/>
              <a:t>7</a:t>
            </a:fld>
            <a:endParaRPr lang="en-US" dirty="0"/>
          </a:p>
        </p:txBody>
      </p:sp>
      <p:pic>
        <p:nvPicPr>
          <p:cNvPr id="6" name="Picture 5">
            <a:extLst>
              <a:ext uri="{FF2B5EF4-FFF2-40B4-BE49-F238E27FC236}">
                <a16:creationId xmlns:a16="http://schemas.microsoft.com/office/drawing/2014/main" id="{3DB49A4C-1389-0BBB-893D-EA705C4B3683}"/>
              </a:ext>
            </a:extLst>
          </p:cNvPr>
          <p:cNvPicPr>
            <a:picLocks noChangeAspect="1"/>
          </p:cNvPicPr>
          <p:nvPr/>
        </p:nvPicPr>
        <p:blipFill rotWithShape="1">
          <a:blip r:embed="rId3"/>
          <a:srcRect l="2335" t="7831" r="76164" b="64086"/>
          <a:stretch/>
        </p:blipFill>
        <p:spPr>
          <a:xfrm>
            <a:off x="628650" y="1367007"/>
            <a:ext cx="1597688" cy="1087220"/>
          </a:xfrm>
          <a:prstGeom prst="rect">
            <a:avLst/>
          </a:prstGeom>
        </p:spPr>
      </p:pic>
      <p:pic>
        <p:nvPicPr>
          <p:cNvPr id="7" name="Picture 6">
            <a:extLst>
              <a:ext uri="{FF2B5EF4-FFF2-40B4-BE49-F238E27FC236}">
                <a16:creationId xmlns:a16="http://schemas.microsoft.com/office/drawing/2014/main" id="{B2E321AE-7147-69C5-B132-4CB73ACA327E}"/>
              </a:ext>
            </a:extLst>
          </p:cNvPr>
          <p:cNvPicPr>
            <a:picLocks noChangeAspect="1"/>
          </p:cNvPicPr>
          <p:nvPr/>
        </p:nvPicPr>
        <p:blipFill rotWithShape="1">
          <a:blip r:embed="rId3"/>
          <a:srcRect l="3145" t="63340" r="75354" b="9493"/>
          <a:stretch/>
        </p:blipFill>
        <p:spPr>
          <a:xfrm>
            <a:off x="628650" y="3137102"/>
            <a:ext cx="1597688" cy="1051729"/>
          </a:xfrm>
          <a:prstGeom prst="rect">
            <a:avLst/>
          </a:prstGeom>
        </p:spPr>
      </p:pic>
      <p:sp>
        <p:nvSpPr>
          <p:cNvPr id="9" name="TextBox 8">
            <a:extLst>
              <a:ext uri="{FF2B5EF4-FFF2-40B4-BE49-F238E27FC236}">
                <a16:creationId xmlns:a16="http://schemas.microsoft.com/office/drawing/2014/main" id="{0AB7DDCC-EEFA-A2B2-6200-A31525E1DB57}"/>
              </a:ext>
            </a:extLst>
          </p:cNvPr>
          <p:cNvSpPr txBox="1"/>
          <p:nvPr/>
        </p:nvSpPr>
        <p:spPr>
          <a:xfrm>
            <a:off x="2458251" y="1996510"/>
            <a:ext cx="6107095" cy="523220"/>
          </a:xfrm>
          <a:prstGeom prst="rect">
            <a:avLst/>
          </a:prstGeom>
          <a:noFill/>
        </p:spPr>
        <p:txBody>
          <a:bodyPr wrap="square" rtlCol="0">
            <a:spAutoFit/>
          </a:bodyPr>
          <a:lstStyle/>
          <a:p>
            <a:r>
              <a:rPr lang="en-US" sz="1400" b="1" dirty="0">
                <a:solidFill>
                  <a:srgbClr val="000000"/>
                </a:solidFill>
                <a:effectLst/>
                <a:latin typeface="Proxima Nova" panose="02000506030000020004" pitchFamily="50" charset="0"/>
                <a:ea typeface="Calibri" panose="020F0502020204030204" pitchFamily="34" charset="0"/>
                <a:cs typeface="Times New Roman" panose="02020603050405020304" pitchFamily="18" charset="0"/>
              </a:rPr>
              <a:t>NAMI Connection</a:t>
            </a:r>
            <a:r>
              <a:rPr lang="en-US" sz="1400" dirty="0">
                <a:solidFill>
                  <a:srgbClr val="000000"/>
                </a:solidFill>
                <a:effectLst/>
                <a:latin typeface="Proxima Nova" panose="02000506030000020004" pitchFamily="50" charset="0"/>
                <a:ea typeface="Calibri" panose="020F0502020204030204" pitchFamily="34" charset="0"/>
                <a:cs typeface="Times New Roman" panose="02020603050405020304" pitchFamily="18" charset="0"/>
              </a:rPr>
              <a:t> is a peer-led support group for any adult who has experienced symptoms of a mental health condition.</a:t>
            </a:r>
          </a:p>
        </p:txBody>
      </p:sp>
      <p:pic>
        <p:nvPicPr>
          <p:cNvPr id="13" name="Picture 12" descr="Icon&#10;&#10;Description automatically generated">
            <a:extLst>
              <a:ext uri="{FF2B5EF4-FFF2-40B4-BE49-F238E27FC236}">
                <a16:creationId xmlns:a16="http://schemas.microsoft.com/office/drawing/2014/main" id="{EB6B7489-2D77-6914-FF16-FD391A1A36E7}"/>
              </a:ext>
            </a:extLst>
          </p:cNvPr>
          <p:cNvPicPr>
            <a:picLocks noChangeAspect="1"/>
          </p:cNvPicPr>
          <p:nvPr/>
        </p:nvPicPr>
        <p:blipFill>
          <a:blip r:embed="rId4"/>
          <a:stretch>
            <a:fillRect/>
          </a:stretch>
        </p:blipFill>
        <p:spPr>
          <a:xfrm>
            <a:off x="2512144" y="3088620"/>
            <a:ext cx="2766741" cy="517571"/>
          </a:xfrm>
          <a:prstGeom prst="rect">
            <a:avLst/>
          </a:prstGeom>
        </p:spPr>
      </p:pic>
      <p:sp>
        <p:nvSpPr>
          <p:cNvPr id="3" name="TextBox 2">
            <a:extLst>
              <a:ext uri="{FF2B5EF4-FFF2-40B4-BE49-F238E27FC236}">
                <a16:creationId xmlns:a16="http://schemas.microsoft.com/office/drawing/2014/main" id="{B63280BD-2E76-6EA8-AC6F-BFA23DEC7F6B}"/>
              </a:ext>
            </a:extLst>
          </p:cNvPr>
          <p:cNvSpPr txBox="1"/>
          <p:nvPr/>
        </p:nvSpPr>
        <p:spPr>
          <a:xfrm>
            <a:off x="2512143" y="3758598"/>
            <a:ext cx="6107094" cy="738664"/>
          </a:xfrm>
          <a:prstGeom prst="rect">
            <a:avLst/>
          </a:prstGeom>
          <a:noFill/>
        </p:spPr>
        <p:txBody>
          <a:bodyPr wrap="square" rtlCol="0">
            <a:spAutoFit/>
          </a:bodyPr>
          <a:lstStyle/>
          <a:p>
            <a:r>
              <a:rPr lang="en-US" sz="1400" b="1" dirty="0">
                <a:solidFill>
                  <a:srgbClr val="000000"/>
                </a:solidFill>
                <a:latin typeface="Proxima Nova" panose="02000506030000020004" pitchFamily="50" charset="0"/>
                <a:ea typeface="Calibri" panose="020F0502020204030204" pitchFamily="34" charset="0"/>
                <a:cs typeface="Times New Roman" panose="02020603050405020304" pitchFamily="18" charset="0"/>
              </a:rPr>
              <a:t>NAMI Family Support Group </a:t>
            </a:r>
            <a:r>
              <a:rPr lang="en-US" sz="1400" dirty="0">
                <a:solidFill>
                  <a:srgbClr val="000000"/>
                </a:solidFill>
                <a:latin typeface="Proxima Nova" panose="02000506030000020004" pitchFamily="50" charset="0"/>
                <a:ea typeface="Calibri" panose="020F0502020204030204" pitchFamily="34" charset="0"/>
                <a:cs typeface="Times New Roman" panose="02020603050405020304" pitchFamily="18" charset="0"/>
              </a:rPr>
              <a:t>is for family members, significant others and friends of people living with a mental illness. Support Groups are facilitated by family members of people with mental health conditions. </a:t>
            </a:r>
          </a:p>
        </p:txBody>
      </p:sp>
    </p:spTree>
    <p:extLst>
      <p:ext uri="{BB962C8B-B14F-4D97-AF65-F5344CB8AC3E}">
        <p14:creationId xmlns:p14="http://schemas.microsoft.com/office/powerpoint/2010/main" val="3127439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79252-61B6-AF46-F075-ADAE3E1F2525}"/>
              </a:ext>
            </a:extLst>
          </p:cNvPr>
          <p:cNvSpPr>
            <a:spLocks noGrp="1"/>
          </p:cNvSpPr>
          <p:nvPr>
            <p:ph type="title"/>
          </p:nvPr>
        </p:nvSpPr>
        <p:spPr/>
        <p:txBody>
          <a:bodyPr/>
          <a:lstStyle/>
          <a:p>
            <a:r>
              <a:rPr lang="en-US" b="1" dirty="0"/>
              <a:t>NAMI 8-week classes</a:t>
            </a:r>
          </a:p>
        </p:txBody>
      </p:sp>
      <p:sp>
        <p:nvSpPr>
          <p:cNvPr id="4" name="Footer Placeholder 3">
            <a:extLst>
              <a:ext uri="{FF2B5EF4-FFF2-40B4-BE49-F238E27FC236}">
                <a16:creationId xmlns:a16="http://schemas.microsoft.com/office/drawing/2014/main" id="{39E0F81E-C065-B2EC-CED4-CBE1EDA63750}"/>
              </a:ext>
            </a:extLst>
          </p:cNvPr>
          <p:cNvSpPr>
            <a:spLocks noGrp="1"/>
          </p:cNvSpPr>
          <p:nvPr>
            <p:ph type="ftr" sz="quarter" idx="11"/>
          </p:nvPr>
        </p:nvSpPr>
        <p:spPr/>
        <p:txBody>
          <a:bodyPr/>
          <a:lstStyle/>
          <a:p>
            <a:r>
              <a:rPr lang="en-US" dirty="0"/>
              <a:t>NAMI National Overview</a:t>
            </a:r>
          </a:p>
        </p:txBody>
      </p:sp>
      <p:sp>
        <p:nvSpPr>
          <p:cNvPr id="5" name="Slide Number Placeholder 4">
            <a:extLst>
              <a:ext uri="{FF2B5EF4-FFF2-40B4-BE49-F238E27FC236}">
                <a16:creationId xmlns:a16="http://schemas.microsoft.com/office/drawing/2014/main" id="{8369E0F2-F021-996B-A7DF-9B1FAEB0C049}"/>
              </a:ext>
            </a:extLst>
          </p:cNvPr>
          <p:cNvSpPr>
            <a:spLocks noGrp="1"/>
          </p:cNvSpPr>
          <p:nvPr>
            <p:ph type="sldNum" sz="quarter" idx="12"/>
          </p:nvPr>
        </p:nvSpPr>
        <p:spPr/>
        <p:txBody>
          <a:bodyPr/>
          <a:lstStyle/>
          <a:p>
            <a:fld id="{F8055B2D-3FD9-2E48-99D0-C732FBD75709}" type="slidenum">
              <a:rPr lang="en-US" smtClean="0"/>
              <a:pPr/>
              <a:t>8</a:t>
            </a:fld>
            <a:endParaRPr lang="en-US" dirty="0"/>
          </a:p>
        </p:txBody>
      </p:sp>
      <p:sp>
        <p:nvSpPr>
          <p:cNvPr id="7" name="TextBox 6">
            <a:extLst>
              <a:ext uri="{FF2B5EF4-FFF2-40B4-BE49-F238E27FC236}">
                <a16:creationId xmlns:a16="http://schemas.microsoft.com/office/drawing/2014/main" id="{7A8C88DD-2CF8-0381-930E-C8E9854A210B}"/>
              </a:ext>
            </a:extLst>
          </p:cNvPr>
          <p:cNvSpPr txBox="1"/>
          <p:nvPr/>
        </p:nvSpPr>
        <p:spPr>
          <a:xfrm>
            <a:off x="2501325" y="1241728"/>
            <a:ext cx="6615203" cy="3375142"/>
          </a:xfrm>
          <a:prstGeom prst="rect">
            <a:avLst/>
          </a:prstGeom>
        </p:spPr>
        <p:txBody>
          <a:bodyPr vert="horz" lIns="91440" tIns="45720" rIns="91440" bIns="45720" rtlCol="0" anchor="t">
            <a:noAutofit/>
          </a:bodyPr>
          <a:lstStyle/>
          <a:p>
            <a:pPr marL="57150">
              <a:lnSpc>
                <a:spcPct val="90000"/>
              </a:lnSpc>
              <a:spcAft>
                <a:spcPts val="600"/>
              </a:spcAft>
            </a:pPr>
            <a:endParaRPr lang="en-US" sz="1400" dirty="0">
              <a:solidFill>
                <a:srgbClr val="000000"/>
              </a:solidFill>
              <a:latin typeface="Proxima Nova" panose="02000506030000020004"/>
            </a:endParaRPr>
          </a:p>
        </p:txBody>
      </p:sp>
      <p:sp>
        <p:nvSpPr>
          <p:cNvPr id="16" name="TextBox 15">
            <a:extLst>
              <a:ext uri="{FF2B5EF4-FFF2-40B4-BE49-F238E27FC236}">
                <a16:creationId xmlns:a16="http://schemas.microsoft.com/office/drawing/2014/main" id="{5F325EBD-CAD8-8378-F0FE-CFC0D9DFCA2F}"/>
              </a:ext>
            </a:extLst>
          </p:cNvPr>
          <p:cNvSpPr txBox="1"/>
          <p:nvPr/>
        </p:nvSpPr>
        <p:spPr>
          <a:xfrm>
            <a:off x="569132" y="3657642"/>
            <a:ext cx="7832808" cy="1069041"/>
          </a:xfrm>
          <a:prstGeom prst="rect">
            <a:avLst/>
          </a:prstGeom>
        </p:spPr>
        <p:txBody>
          <a:bodyPr vert="horz" lIns="91440" tIns="45720" rIns="91440" bIns="45720" rtlCol="0" anchor="t">
            <a:noAutofit/>
          </a:bodyPr>
          <a:lstStyle/>
          <a:p>
            <a:pPr marL="57150">
              <a:lnSpc>
                <a:spcPct val="90000"/>
              </a:lnSpc>
              <a:spcAft>
                <a:spcPts val="600"/>
              </a:spcAft>
            </a:pPr>
            <a:r>
              <a:rPr lang="en-US" sz="1400" b="1" dirty="0">
                <a:solidFill>
                  <a:srgbClr val="000000"/>
                </a:solidFill>
                <a:latin typeface="Proxima Nova" panose="02000506030000020004"/>
              </a:rPr>
              <a:t>NAMI Family-to-Family </a:t>
            </a:r>
            <a:r>
              <a:rPr lang="en-US" sz="1400" dirty="0">
                <a:solidFill>
                  <a:srgbClr val="000000"/>
                </a:solidFill>
                <a:latin typeface="Proxima Nova" panose="02000506030000020004"/>
              </a:rPr>
              <a:t>is a program for family, significant others and friends of people with mental health conditions. This course is designed to help participants gain a better understanding of mental health conditions, improve their coping skills and empower them to advocate for their loved one.</a:t>
            </a:r>
            <a:endParaRPr lang="en-US" sz="1400" dirty="0">
              <a:solidFill>
                <a:srgbClr val="000000"/>
              </a:solidFill>
              <a:effectLst/>
              <a:latin typeface="Proxima Nova" panose="02000506030000020004"/>
            </a:endParaRPr>
          </a:p>
        </p:txBody>
      </p:sp>
      <p:pic>
        <p:nvPicPr>
          <p:cNvPr id="17" name="Picture 16" descr="A picture containing text, clipart&#10;&#10;Description automatically generated">
            <a:extLst>
              <a:ext uri="{FF2B5EF4-FFF2-40B4-BE49-F238E27FC236}">
                <a16:creationId xmlns:a16="http://schemas.microsoft.com/office/drawing/2014/main" id="{4A046CA4-A47F-0D09-3D05-B1D4DFB34AE7}"/>
              </a:ext>
            </a:extLst>
          </p:cNvPr>
          <p:cNvPicPr>
            <a:picLocks noChangeAspect="1"/>
          </p:cNvPicPr>
          <p:nvPr/>
        </p:nvPicPr>
        <p:blipFill>
          <a:blip r:embed="rId2"/>
          <a:stretch>
            <a:fillRect/>
          </a:stretch>
        </p:blipFill>
        <p:spPr>
          <a:xfrm>
            <a:off x="682541" y="3059873"/>
            <a:ext cx="3122377" cy="411980"/>
          </a:xfrm>
          <a:prstGeom prst="rect">
            <a:avLst/>
          </a:prstGeom>
        </p:spPr>
      </p:pic>
      <p:pic>
        <p:nvPicPr>
          <p:cNvPr id="3" name="Picture 2">
            <a:extLst>
              <a:ext uri="{FF2B5EF4-FFF2-40B4-BE49-F238E27FC236}">
                <a16:creationId xmlns:a16="http://schemas.microsoft.com/office/drawing/2014/main" id="{05569031-A383-53C1-AD47-5F5FD7710F89}"/>
              </a:ext>
            </a:extLst>
          </p:cNvPr>
          <p:cNvPicPr>
            <a:picLocks noChangeAspect="1"/>
          </p:cNvPicPr>
          <p:nvPr/>
        </p:nvPicPr>
        <p:blipFill>
          <a:blip r:embed="rId3"/>
          <a:srcRect/>
          <a:stretch/>
        </p:blipFill>
        <p:spPr>
          <a:xfrm>
            <a:off x="682541" y="1275033"/>
            <a:ext cx="2851221" cy="490954"/>
          </a:xfrm>
          <a:prstGeom prst="rect">
            <a:avLst/>
          </a:prstGeom>
        </p:spPr>
      </p:pic>
      <p:sp>
        <p:nvSpPr>
          <p:cNvPr id="6" name="TextBox 5">
            <a:extLst>
              <a:ext uri="{FF2B5EF4-FFF2-40B4-BE49-F238E27FC236}">
                <a16:creationId xmlns:a16="http://schemas.microsoft.com/office/drawing/2014/main" id="{A87223AB-3076-B402-3C7A-EA69CE5ED6BA}"/>
              </a:ext>
            </a:extLst>
          </p:cNvPr>
          <p:cNvSpPr txBox="1"/>
          <p:nvPr/>
        </p:nvSpPr>
        <p:spPr>
          <a:xfrm>
            <a:off x="628650" y="1879737"/>
            <a:ext cx="6702996" cy="954107"/>
          </a:xfrm>
          <a:prstGeom prst="rect">
            <a:avLst/>
          </a:prstGeom>
          <a:noFill/>
        </p:spPr>
        <p:txBody>
          <a:bodyPr wrap="square" rtlCol="0">
            <a:spAutoFit/>
          </a:bodyPr>
          <a:lstStyle/>
          <a:p>
            <a:r>
              <a:rPr lang="en-US" sz="1400" b="1" dirty="0">
                <a:solidFill>
                  <a:srgbClr val="000000"/>
                </a:solidFill>
                <a:latin typeface="Proxima Nova" panose="02000506030000020004"/>
              </a:rPr>
              <a:t>NAMI Peer-to-Peer </a:t>
            </a:r>
            <a:r>
              <a:rPr lang="en-US" sz="1400" dirty="0">
                <a:solidFill>
                  <a:srgbClr val="000000"/>
                </a:solidFill>
                <a:latin typeface="Proxima Nova" panose="02000506030000020004"/>
              </a:rPr>
              <a:t>is a free, eight-session educational program for adults with mental health conditions who are looking to better understand themselves and their recovery. Taught by trained leaders with lived experience, this program includes activities, discussions and informative videos. </a:t>
            </a:r>
          </a:p>
        </p:txBody>
      </p:sp>
    </p:spTree>
    <p:extLst>
      <p:ext uri="{BB962C8B-B14F-4D97-AF65-F5344CB8AC3E}">
        <p14:creationId xmlns:p14="http://schemas.microsoft.com/office/powerpoint/2010/main" val="2672520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79252-61B6-AF46-F075-ADAE3E1F2525}"/>
              </a:ext>
            </a:extLst>
          </p:cNvPr>
          <p:cNvSpPr>
            <a:spLocks noGrp="1"/>
          </p:cNvSpPr>
          <p:nvPr>
            <p:ph type="title"/>
          </p:nvPr>
        </p:nvSpPr>
        <p:spPr/>
        <p:txBody>
          <a:bodyPr/>
          <a:lstStyle/>
          <a:p>
            <a:r>
              <a:rPr lang="en-US" b="1" dirty="0"/>
              <a:t>NAMI Outreach Presentations</a:t>
            </a:r>
          </a:p>
        </p:txBody>
      </p:sp>
      <p:sp>
        <p:nvSpPr>
          <p:cNvPr id="4" name="Footer Placeholder 3">
            <a:extLst>
              <a:ext uri="{FF2B5EF4-FFF2-40B4-BE49-F238E27FC236}">
                <a16:creationId xmlns:a16="http://schemas.microsoft.com/office/drawing/2014/main" id="{39E0F81E-C065-B2EC-CED4-CBE1EDA63750}"/>
              </a:ext>
            </a:extLst>
          </p:cNvPr>
          <p:cNvSpPr>
            <a:spLocks noGrp="1"/>
          </p:cNvSpPr>
          <p:nvPr>
            <p:ph type="ftr" sz="quarter" idx="11"/>
          </p:nvPr>
        </p:nvSpPr>
        <p:spPr/>
        <p:txBody>
          <a:bodyPr/>
          <a:lstStyle/>
          <a:p>
            <a:r>
              <a:rPr lang="en-US" dirty="0"/>
              <a:t>NAMI National Overview</a:t>
            </a:r>
          </a:p>
        </p:txBody>
      </p:sp>
      <p:sp>
        <p:nvSpPr>
          <p:cNvPr id="5" name="Slide Number Placeholder 4">
            <a:extLst>
              <a:ext uri="{FF2B5EF4-FFF2-40B4-BE49-F238E27FC236}">
                <a16:creationId xmlns:a16="http://schemas.microsoft.com/office/drawing/2014/main" id="{8369E0F2-F021-996B-A7DF-9B1FAEB0C049}"/>
              </a:ext>
            </a:extLst>
          </p:cNvPr>
          <p:cNvSpPr>
            <a:spLocks noGrp="1"/>
          </p:cNvSpPr>
          <p:nvPr>
            <p:ph type="sldNum" sz="quarter" idx="12"/>
          </p:nvPr>
        </p:nvSpPr>
        <p:spPr/>
        <p:txBody>
          <a:bodyPr/>
          <a:lstStyle/>
          <a:p>
            <a:fld id="{F8055B2D-3FD9-2E48-99D0-C732FBD75709}" type="slidenum">
              <a:rPr lang="en-US" smtClean="0"/>
              <a:pPr/>
              <a:t>9</a:t>
            </a:fld>
            <a:endParaRPr lang="en-US" dirty="0"/>
          </a:p>
        </p:txBody>
      </p:sp>
      <p:sp>
        <p:nvSpPr>
          <p:cNvPr id="7" name="TextBox 6">
            <a:extLst>
              <a:ext uri="{FF2B5EF4-FFF2-40B4-BE49-F238E27FC236}">
                <a16:creationId xmlns:a16="http://schemas.microsoft.com/office/drawing/2014/main" id="{7A8C88DD-2CF8-0381-930E-C8E9854A210B}"/>
              </a:ext>
            </a:extLst>
          </p:cNvPr>
          <p:cNvSpPr txBox="1"/>
          <p:nvPr/>
        </p:nvSpPr>
        <p:spPr>
          <a:xfrm>
            <a:off x="2501325" y="1241728"/>
            <a:ext cx="6615203" cy="3375142"/>
          </a:xfrm>
          <a:prstGeom prst="rect">
            <a:avLst/>
          </a:prstGeom>
        </p:spPr>
        <p:txBody>
          <a:bodyPr vert="horz" lIns="91440" tIns="45720" rIns="91440" bIns="45720" rtlCol="0" anchor="t">
            <a:noAutofit/>
          </a:bodyPr>
          <a:lstStyle/>
          <a:p>
            <a:pPr marL="57150">
              <a:lnSpc>
                <a:spcPct val="90000"/>
              </a:lnSpc>
              <a:spcAft>
                <a:spcPts val="600"/>
              </a:spcAft>
            </a:pPr>
            <a:endParaRPr lang="en-US" sz="1400" dirty="0">
              <a:solidFill>
                <a:srgbClr val="000000"/>
              </a:solidFill>
              <a:latin typeface="Proxima Nova" panose="02000506030000020004"/>
            </a:endParaRPr>
          </a:p>
        </p:txBody>
      </p:sp>
      <p:pic>
        <p:nvPicPr>
          <p:cNvPr id="3" name="Content Placeholder 8">
            <a:extLst>
              <a:ext uri="{FF2B5EF4-FFF2-40B4-BE49-F238E27FC236}">
                <a16:creationId xmlns:a16="http://schemas.microsoft.com/office/drawing/2014/main" id="{04DDD234-FB0C-75D9-2B00-D37945637586}"/>
              </a:ext>
            </a:extLst>
          </p:cNvPr>
          <p:cNvPicPr>
            <a:picLocks noGrp="1" noChangeAspect="1"/>
          </p:cNvPicPr>
          <p:nvPr>
            <p:ph idx="1"/>
          </p:nvPr>
        </p:nvPicPr>
        <p:blipFill>
          <a:blip r:embed="rId2"/>
          <a:srcRect/>
          <a:stretch/>
        </p:blipFill>
        <p:spPr>
          <a:xfrm>
            <a:off x="701338" y="1112372"/>
            <a:ext cx="4502403" cy="894934"/>
          </a:xfrm>
        </p:spPr>
      </p:pic>
      <p:sp>
        <p:nvSpPr>
          <p:cNvPr id="8" name="TextBox 7">
            <a:extLst>
              <a:ext uri="{FF2B5EF4-FFF2-40B4-BE49-F238E27FC236}">
                <a16:creationId xmlns:a16="http://schemas.microsoft.com/office/drawing/2014/main" id="{C05F7B6A-FEF9-8B26-3F4C-7DC6039C3684}"/>
              </a:ext>
            </a:extLst>
          </p:cNvPr>
          <p:cNvSpPr txBox="1"/>
          <p:nvPr/>
        </p:nvSpPr>
        <p:spPr>
          <a:xfrm>
            <a:off x="628650" y="2046889"/>
            <a:ext cx="7886700" cy="738664"/>
          </a:xfrm>
          <a:prstGeom prst="rect">
            <a:avLst/>
          </a:prstGeom>
          <a:noFill/>
        </p:spPr>
        <p:txBody>
          <a:bodyPr wrap="square" rtlCol="0">
            <a:spAutoFit/>
          </a:bodyPr>
          <a:lstStyle/>
          <a:p>
            <a:r>
              <a:rPr lang="en-US" sz="1400" b="1" dirty="0">
                <a:solidFill>
                  <a:srgbClr val="000000"/>
                </a:solidFill>
                <a:latin typeface="Proxima Nova" panose="02000506030000020004"/>
              </a:rPr>
              <a:t>NAMI Ending the Silence</a:t>
            </a:r>
            <a:r>
              <a:rPr lang="en-US" sz="1400" dirty="0">
                <a:solidFill>
                  <a:srgbClr val="000000"/>
                </a:solidFill>
                <a:latin typeface="Proxima Nova" panose="02000506030000020004"/>
              </a:rPr>
              <a:t> is an engaging presentation that helps middle and high school aged youth learn about the warning signs of mental health conditions and what steps to take if you or a loved one are showing symptoms of a mental health condition.</a:t>
            </a:r>
          </a:p>
        </p:txBody>
      </p:sp>
      <p:pic>
        <p:nvPicPr>
          <p:cNvPr id="6" name="Content Placeholder 8">
            <a:extLst>
              <a:ext uri="{FF2B5EF4-FFF2-40B4-BE49-F238E27FC236}">
                <a16:creationId xmlns:a16="http://schemas.microsoft.com/office/drawing/2014/main" id="{4725EDDA-4C24-5DCA-6B6E-2C67B6BC4600}"/>
              </a:ext>
            </a:extLst>
          </p:cNvPr>
          <p:cNvPicPr>
            <a:picLocks noChangeAspect="1"/>
          </p:cNvPicPr>
          <p:nvPr/>
        </p:nvPicPr>
        <p:blipFill>
          <a:blip r:embed="rId3"/>
          <a:srcRect/>
          <a:stretch/>
        </p:blipFill>
        <p:spPr>
          <a:xfrm>
            <a:off x="717979" y="3130282"/>
            <a:ext cx="3792038" cy="532868"/>
          </a:xfrm>
          <a:prstGeom prst="rect">
            <a:avLst/>
          </a:prstGeom>
        </p:spPr>
      </p:pic>
      <p:sp>
        <p:nvSpPr>
          <p:cNvPr id="12" name="TextBox 11">
            <a:extLst>
              <a:ext uri="{FF2B5EF4-FFF2-40B4-BE49-F238E27FC236}">
                <a16:creationId xmlns:a16="http://schemas.microsoft.com/office/drawing/2014/main" id="{DF921DE6-62CA-2DD2-8D8F-61249C6372DA}"/>
              </a:ext>
            </a:extLst>
          </p:cNvPr>
          <p:cNvSpPr txBox="1"/>
          <p:nvPr/>
        </p:nvSpPr>
        <p:spPr>
          <a:xfrm>
            <a:off x="670439" y="3744054"/>
            <a:ext cx="7679156" cy="738664"/>
          </a:xfrm>
          <a:prstGeom prst="rect">
            <a:avLst/>
          </a:prstGeom>
          <a:noFill/>
        </p:spPr>
        <p:txBody>
          <a:bodyPr wrap="square">
            <a:spAutoFit/>
          </a:bodyPr>
          <a:lstStyle/>
          <a:p>
            <a:r>
              <a:rPr lang="en-US" sz="1400" b="1" dirty="0">
                <a:solidFill>
                  <a:srgbClr val="000000"/>
                </a:solidFill>
                <a:latin typeface="Proxima Nova" panose="02000506030000020004"/>
              </a:rPr>
              <a:t>NAMI In Our Own Voice </a:t>
            </a:r>
            <a:r>
              <a:rPr lang="en-US" sz="1400" dirty="0">
                <a:solidFill>
                  <a:srgbClr val="000000"/>
                </a:solidFill>
                <a:latin typeface="Proxima Nova" panose="02000506030000020004"/>
              </a:rPr>
              <a:t>presentations are free, 40-, 60- or 90-minute presentations that provide a personal perspective of mental health conditions, as leaders with lived experience talk openly about what it's like to have a mental health condition.</a:t>
            </a:r>
          </a:p>
        </p:txBody>
      </p:sp>
    </p:spTree>
    <p:extLst>
      <p:ext uri="{BB962C8B-B14F-4D97-AF65-F5344CB8AC3E}">
        <p14:creationId xmlns:p14="http://schemas.microsoft.com/office/powerpoint/2010/main" val="3471830317"/>
      </p:ext>
    </p:extLst>
  </p:cSld>
  <p:clrMapOvr>
    <a:masterClrMapping/>
  </p:clrMapOvr>
</p:sld>
</file>

<file path=ppt/theme/theme1.xml><?xml version="1.0" encoding="utf-8"?>
<a:theme xmlns:a="http://schemas.openxmlformats.org/drawingml/2006/main" name="Office Theme">
  <a:themeElements>
    <a:clrScheme name="Custom 1">
      <a:dk1>
        <a:srgbClr val="00499C"/>
      </a:dk1>
      <a:lt1>
        <a:srgbClr val="FFFFFF"/>
      </a:lt1>
      <a:dk2>
        <a:srgbClr val="00499C"/>
      </a:dk2>
      <a:lt2>
        <a:srgbClr val="FFFFFF"/>
      </a:lt2>
      <a:accent1>
        <a:srgbClr val="5B9BD5"/>
      </a:accent1>
      <a:accent2>
        <a:srgbClr val="ED7D31"/>
      </a:accent2>
      <a:accent3>
        <a:srgbClr val="A5A5A5"/>
      </a:accent3>
      <a:accent4>
        <a:srgbClr val="FFC000"/>
      </a:accent4>
      <a:accent5>
        <a:srgbClr val="4472C4"/>
      </a:accent5>
      <a:accent6>
        <a:srgbClr val="70AD47"/>
      </a:accent6>
      <a:hlink>
        <a:srgbClr val="0099A8"/>
      </a:hlink>
      <a:folHlink>
        <a:srgbClr val="0099A8"/>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B61A01E-93AE-4A75-AA32-308AB0C50344}">
  <we:reference id="wa104051163" version="1.2.0.3" store="en-US" storeType="OMEX"/>
  <we:alternateReferences>
    <we:reference id="wa104051163" version="1.2.0.3" store="wa104051163"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8D951494507EA40BA1ADEB232E49554" ma:contentTypeVersion="11" ma:contentTypeDescription="Create a new document." ma:contentTypeScope="" ma:versionID="72f759c0ebd515a67d5b8196eb25e390">
  <xsd:schema xmlns:xsd="http://www.w3.org/2001/XMLSchema" xmlns:xs="http://www.w3.org/2001/XMLSchema" xmlns:p="http://schemas.microsoft.com/office/2006/metadata/properties" xmlns:ns2="3f1990de-cb1e-4f27-a96f-e7aeb0db32dc" xmlns:ns3="d1d65a51-ba67-46ae-abf7-c04d1ea3e07d" targetNamespace="http://schemas.microsoft.com/office/2006/metadata/properties" ma:root="true" ma:fieldsID="d8828da5bbefd9636e6e72713dcbf6b2" ns2:_="" ns3:_="">
    <xsd:import namespace="3f1990de-cb1e-4f27-a96f-e7aeb0db32dc"/>
    <xsd:import namespace="d1d65a51-ba67-46ae-abf7-c04d1ea3e07d"/>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3:SharedWithUsers" minOccurs="0"/>
                <xsd:element ref="ns3:SharedWithDetails" minOccurs="0"/>
                <xsd:element ref="ns2:MediaServiceDateTaken" minOccurs="0"/>
                <xsd:element ref="ns2:MediaServiceAutoTags"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1990de-cb1e-4f27-a96f-e7aeb0db32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1d65a51-ba67-46ae-abf7-c04d1ea3e07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38D26A-FC23-4E82-B324-51F5287AF015}">
  <ds:schemaRefs>
    <ds:schemaRef ds:uri="http://schemas.microsoft.com/sharepoint/v3/contenttype/forms"/>
  </ds:schemaRefs>
</ds:datastoreItem>
</file>

<file path=customXml/itemProps2.xml><?xml version="1.0" encoding="utf-8"?>
<ds:datastoreItem xmlns:ds="http://schemas.openxmlformats.org/officeDocument/2006/customXml" ds:itemID="{C3053B79-22C8-4446-9E8D-54E07704E2A7}">
  <ds:schemaRefs>
    <ds:schemaRef ds:uri="http://purl.org/dc/terms/"/>
    <ds:schemaRef ds:uri="http://purl.org/dc/dcmitype/"/>
    <ds:schemaRef ds:uri="http://schemas.microsoft.com/office/2006/documentManagement/types"/>
    <ds:schemaRef ds:uri="http://schemas.microsoft.com/office/2006/metadata/properties"/>
    <ds:schemaRef ds:uri="http://purl.org/dc/elements/1.1/"/>
    <ds:schemaRef ds:uri="http://www.w3.org/XML/1998/namespace"/>
    <ds:schemaRef ds:uri="http://schemas.microsoft.com/office/infopath/2007/PartnerControls"/>
    <ds:schemaRef ds:uri="http://schemas.openxmlformats.org/package/2006/metadata/core-properties"/>
    <ds:schemaRef ds:uri="d1d65a51-ba67-46ae-abf7-c04d1ea3e07d"/>
    <ds:schemaRef ds:uri="3f1990de-cb1e-4f27-a96f-e7aeb0db32dc"/>
  </ds:schemaRefs>
</ds:datastoreItem>
</file>

<file path=customXml/itemProps3.xml><?xml version="1.0" encoding="utf-8"?>
<ds:datastoreItem xmlns:ds="http://schemas.openxmlformats.org/officeDocument/2006/customXml" ds:itemID="{99D75689-E6EE-421C-A359-E5D93791CA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1990de-cb1e-4f27-a96f-e7aeb0db32dc"/>
    <ds:schemaRef ds:uri="d1d65a51-ba67-46ae-abf7-c04d1ea3e0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29187</TotalTime>
  <Words>962</Words>
  <Application>Microsoft Office PowerPoint</Application>
  <PresentationFormat>On-screen Show (16:9)</PresentationFormat>
  <Paragraphs>115</Paragraphs>
  <Slides>15</Slides>
  <Notes>7</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Proxima Nova</vt:lpstr>
      <vt:lpstr>Proxima Nova Semibold</vt:lpstr>
      <vt:lpstr>Wingdings</vt:lpstr>
      <vt:lpstr>Office Theme</vt:lpstr>
      <vt:lpstr>NAMI San Gabriel Valley</vt:lpstr>
      <vt:lpstr>Who We Are</vt:lpstr>
      <vt:lpstr>Who We Are</vt:lpstr>
      <vt:lpstr>Who We Serve</vt:lpstr>
      <vt:lpstr>What We Do</vt:lpstr>
      <vt:lpstr>Support Groups</vt:lpstr>
      <vt:lpstr>Support Groups</vt:lpstr>
      <vt:lpstr>NAMI 8-week classes</vt:lpstr>
      <vt:lpstr>NAMI Outreach Presentations</vt:lpstr>
      <vt:lpstr>Resources </vt:lpstr>
      <vt:lpstr>Getting Help/Getting Involved</vt:lpstr>
      <vt:lpstr>Spreading the Word</vt:lpstr>
      <vt:lpstr>NAMI Walks – May 4, 2024</vt:lpstr>
      <vt:lpstr>Contact NAMI San Gabriel Valley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Lemon</dc:creator>
  <cp:lastModifiedBy>Sylvia Gil</cp:lastModifiedBy>
  <cp:revision>139</cp:revision>
  <dcterms:created xsi:type="dcterms:W3CDTF">2016-04-19T21:18:15Z</dcterms:created>
  <dcterms:modified xsi:type="dcterms:W3CDTF">2024-05-29T19:47:55Z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0x010100B8D951494507EA40BA1ADEB232E49554</vt:lpwstr>
  </property>
</Properties>
</file>